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8" Type="http://schemas.openxmlformats.org/officeDocument/2006/relationships/slideLayout" Target="../slideLayouts/slideLayout1.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9" Type="http://schemas.openxmlformats.org/officeDocument/2006/relationships/slideLayout" Target="../slideLayouts/slideLayout1.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247567" y="1241465"/>
            <a:ext cx="7621667" cy="3751421"/>
          </a:xfrm>
          <a:prstGeom prst="rect">
            <a:avLst/>
          </a:prstGeom>
          <a:noFill/>
          <a:ln/>
        </p:spPr>
        <p:txBody>
          <a:bodyPr wrap="square" rtlCol="0" anchor="t"/>
          <a:lstStyle/>
          <a:p>
            <a:pPr indent="0" marL="0">
              <a:lnSpc>
                <a:spcPts val="7385"/>
              </a:lnSpc>
              <a:buNone/>
            </a:pPr>
            <a:r>
              <a:rPr lang="en-US" sz="5908" b="1" dirty="0">
                <a:solidFill>
                  <a:srgbClr val="F0F4F1"/>
                </a:solidFill>
                <a:latin typeface="Syne" pitchFamily="34" charset="0"/>
                <a:ea typeface="Syne" pitchFamily="34" charset="-122"/>
                <a:cs typeface="Syne" pitchFamily="34" charset="-120"/>
              </a:rPr>
              <a:t>Introduction to AI: Training and Inference</a:t>
            </a:r>
            <a:endParaRPr lang="en-US" sz="5908" dirty="0"/>
          </a:p>
        </p:txBody>
      </p:sp>
      <p:sp>
        <p:nvSpPr>
          <p:cNvPr id="6" name="Text 2"/>
          <p:cNvSpPr/>
          <p:nvPr/>
        </p:nvSpPr>
        <p:spPr>
          <a:xfrm>
            <a:off x="6247567" y="5318998"/>
            <a:ext cx="7621667" cy="1044059"/>
          </a:xfrm>
          <a:prstGeom prst="rect">
            <a:avLst/>
          </a:prstGeom>
          <a:noFill/>
          <a:ln/>
        </p:spPr>
        <p:txBody>
          <a:bodyPr wrap="square" rtlCol="0" anchor="t"/>
          <a:lstStyle/>
          <a:p>
            <a:pPr indent="0" marL="0">
              <a:lnSpc>
                <a:spcPts val="2740"/>
              </a:lnSpc>
              <a:buNone/>
            </a:pPr>
            <a:r>
              <a:rPr lang="en-US" sz="1712" dirty="0">
                <a:solidFill>
                  <a:srgbClr val="D7E5D8"/>
                </a:solidFill>
                <a:latin typeface="Syne" pitchFamily="34" charset="0"/>
                <a:ea typeface="Syne" pitchFamily="34" charset="-122"/>
                <a:cs typeface="Syne" pitchFamily="34" charset="-120"/>
              </a:rPr>
              <a:t>This presentation will explain the essential concepts of AI training and inference. It will then discuss the roles of GPUs and neural engines in these processes. We will also consider the advantages and challenges of using these technologies.</a:t>
            </a:r>
            <a:endParaRPr lang="en-US" sz="1712" dirty="0"/>
          </a:p>
        </p:txBody>
      </p:sp>
      <p:sp>
        <p:nvSpPr>
          <p:cNvPr id="7" name="Shape 3"/>
          <p:cNvSpPr/>
          <p:nvPr/>
        </p:nvSpPr>
        <p:spPr>
          <a:xfrm>
            <a:off x="6247567" y="6623804"/>
            <a:ext cx="347901" cy="347901"/>
          </a:xfrm>
          <a:prstGeom prst="roundRect">
            <a:avLst>
              <a:gd name="adj" fmla="val 26280711"/>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6255187" y="6631424"/>
            <a:ext cx="332661" cy="332661"/>
          </a:xfrm>
          <a:prstGeom prst="rect">
            <a:avLst/>
          </a:prstGeom>
        </p:spPr>
      </p:pic>
      <p:sp>
        <p:nvSpPr>
          <p:cNvPr id="9" name="Text 4"/>
          <p:cNvSpPr/>
          <p:nvPr/>
        </p:nvSpPr>
        <p:spPr>
          <a:xfrm>
            <a:off x="6704171" y="6607612"/>
            <a:ext cx="3059906" cy="380524"/>
          </a:xfrm>
          <a:prstGeom prst="rect">
            <a:avLst/>
          </a:prstGeom>
          <a:noFill/>
          <a:ln/>
        </p:spPr>
        <p:txBody>
          <a:bodyPr wrap="none" rtlCol="0" anchor="t"/>
          <a:lstStyle/>
          <a:p>
            <a:pPr algn="l" indent="0" marL="0">
              <a:lnSpc>
                <a:spcPts val="2997"/>
              </a:lnSpc>
              <a:buNone/>
            </a:pPr>
            <a:r>
              <a:rPr lang="en-US" sz="2141" b="1" dirty="0">
                <a:solidFill>
                  <a:srgbClr val="D7E5D8"/>
                </a:solidFill>
                <a:latin typeface="Syne" pitchFamily="34" charset="0"/>
                <a:ea typeface="Syne" pitchFamily="34" charset="-122"/>
                <a:cs typeface="Syne" pitchFamily="34" charset="-120"/>
              </a:rPr>
              <a:t>by Juvenile teachers</a:t>
            </a:r>
            <a:endParaRPr lang="en-US" sz="2141"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091238" y="701993"/>
            <a:ext cx="7434977" cy="540068"/>
          </a:xfrm>
          <a:prstGeom prst="rect">
            <a:avLst/>
          </a:prstGeom>
          <a:noFill/>
          <a:ln/>
        </p:spPr>
        <p:txBody>
          <a:bodyPr wrap="none" rtlCol="0" anchor="t"/>
          <a:lstStyle/>
          <a:p>
            <a:pPr indent="0" marL="0">
              <a:lnSpc>
                <a:spcPts val="4253"/>
              </a:lnSpc>
              <a:buNone/>
            </a:pPr>
            <a:r>
              <a:rPr lang="en-US" sz="3402" b="1" dirty="0">
                <a:solidFill>
                  <a:srgbClr val="F0F4F1"/>
                </a:solidFill>
                <a:latin typeface="Syne" pitchFamily="34" charset="0"/>
                <a:ea typeface="Syne" pitchFamily="34" charset="-122"/>
                <a:cs typeface="Syne" pitchFamily="34" charset="-120"/>
              </a:rPr>
              <a:t>What is Training in AI?</a:t>
            </a:r>
            <a:endParaRPr lang="en-US" sz="3402" dirty="0"/>
          </a:p>
        </p:txBody>
      </p:sp>
      <p:sp>
        <p:nvSpPr>
          <p:cNvPr id="6" name="Text 2"/>
          <p:cNvSpPr/>
          <p:nvPr/>
        </p:nvSpPr>
        <p:spPr>
          <a:xfrm>
            <a:off x="6091238" y="1501259"/>
            <a:ext cx="7934325" cy="829747"/>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AI training involves exposing a machine learning model to large datasets. This process allows the model to learn patterns and relationships within the data. By adjusting its internal parameters, the model becomes better at predicting outcomes and performing tasks.</a:t>
            </a:r>
            <a:endParaRPr lang="en-US" sz="1361" dirty="0"/>
          </a:p>
        </p:txBody>
      </p:sp>
      <p:sp>
        <p:nvSpPr>
          <p:cNvPr id="7" name="Shape 3"/>
          <p:cNvSpPr/>
          <p:nvPr/>
        </p:nvSpPr>
        <p:spPr>
          <a:xfrm>
            <a:off x="6091238" y="2719626"/>
            <a:ext cx="388739" cy="388739"/>
          </a:xfrm>
          <a:prstGeom prst="roundRect">
            <a:avLst>
              <a:gd name="adj" fmla="val 18672"/>
            </a:avLst>
          </a:prstGeom>
          <a:solidFill>
            <a:srgbClr val="547808"/>
          </a:solidFill>
          <a:ln w="7620">
            <a:solidFill>
              <a:srgbClr val="6D9121"/>
            </a:solidFill>
            <a:prstDash val="solid"/>
          </a:ln>
        </p:spPr>
      </p:sp>
      <p:sp>
        <p:nvSpPr>
          <p:cNvPr id="8" name="Text 4"/>
          <p:cNvSpPr/>
          <p:nvPr/>
        </p:nvSpPr>
        <p:spPr>
          <a:xfrm>
            <a:off x="6216968" y="2784396"/>
            <a:ext cx="137160" cy="259199"/>
          </a:xfrm>
          <a:prstGeom prst="rect">
            <a:avLst/>
          </a:prstGeom>
          <a:noFill/>
          <a:ln/>
        </p:spPr>
        <p:txBody>
          <a:bodyPr wrap="none" rtlCol="0" anchor="t"/>
          <a:lstStyle/>
          <a:p>
            <a:pPr algn="ctr" indent="0" marL="0">
              <a:lnSpc>
                <a:spcPts val="2041"/>
              </a:lnSpc>
              <a:buNone/>
            </a:pPr>
            <a:r>
              <a:rPr lang="en-US" sz="2041" b="1" dirty="0">
                <a:solidFill>
                  <a:srgbClr val="D7E5D8"/>
                </a:solidFill>
                <a:latin typeface="Syne" pitchFamily="34" charset="0"/>
                <a:ea typeface="Syne" pitchFamily="34" charset="-122"/>
                <a:cs typeface="Syne" pitchFamily="34" charset="-120"/>
              </a:rPr>
              <a:t>1</a:t>
            </a:r>
            <a:endParaRPr lang="en-US" sz="2041" dirty="0"/>
          </a:p>
        </p:txBody>
      </p:sp>
      <p:sp>
        <p:nvSpPr>
          <p:cNvPr id="9" name="Text 5"/>
          <p:cNvSpPr/>
          <p:nvPr/>
        </p:nvSpPr>
        <p:spPr>
          <a:xfrm>
            <a:off x="6652736" y="2719626"/>
            <a:ext cx="2993112" cy="269915"/>
          </a:xfrm>
          <a:prstGeom prst="rect">
            <a:avLst/>
          </a:prstGeom>
          <a:noFill/>
          <a:ln/>
        </p:spPr>
        <p:txBody>
          <a:bodyPr wrap="none" rtlCol="0" anchor="t"/>
          <a:lstStyle/>
          <a:p>
            <a:pPr indent="0" marL="0">
              <a:lnSpc>
                <a:spcPts val="2126"/>
              </a:lnSpc>
              <a:buNone/>
            </a:pPr>
            <a:r>
              <a:rPr lang="en-US" sz="1701" b="1" dirty="0">
                <a:solidFill>
                  <a:srgbClr val="D7E5D8"/>
                </a:solidFill>
                <a:latin typeface="Syne" pitchFamily="34" charset="0"/>
                <a:ea typeface="Syne" pitchFamily="34" charset="-122"/>
                <a:cs typeface="Syne" pitchFamily="34" charset="-120"/>
              </a:rPr>
              <a:t>Data Preparation</a:t>
            </a:r>
            <a:endParaRPr lang="en-US" sz="1701" dirty="0"/>
          </a:p>
        </p:txBody>
      </p:sp>
      <p:sp>
        <p:nvSpPr>
          <p:cNvPr id="10" name="Text 6"/>
          <p:cNvSpPr/>
          <p:nvPr/>
        </p:nvSpPr>
        <p:spPr>
          <a:xfrm>
            <a:off x="6652736" y="3093125"/>
            <a:ext cx="7372826" cy="553164"/>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The first step in AI training is to gather and prepare data. This involves cleaning, formatting, and labeling the data to ensure it is suitable for training.</a:t>
            </a:r>
            <a:endParaRPr lang="en-US" sz="1361" dirty="0"/>
          </a:p>
        </p:txBody>
      </p:sp>
      <p:sp>
        <p:nvSpPr>
          <p:cNvPr id="11" name="Shape 7"/>
          <p:cNvSpPr/>
          <p:nvPr/>
        </p:nvSpPr>
        <p:spPr>
          <a:xfrm>
            <a:off x="6091238" y="4013359"/>
            <a:ext cx="388739" cy="388739"/>
          </a:xfrm>
          <a:prstGeom prst="roundRect">
            <a:avLst>
              <a:gd name="adj" fmla="val 18672"/>
            </a:avLst>
          </a:prstGeom>
          <a:solidFill>
            <a:srgbClr val="547808"/>
          </a:solidFill>
          <a:ln w="7620">
            <a:solidFill>
              <a:srgbClr val="6D9121"/>
            </a:solidFill>
            <a:prstDash val="solid"/>
          </a:ln>
        </p:spPr>
      </p:sp>
      <p:sp>
        <p:nvSpPr>
          <p:cNvPr id="12" name="Text 8"/>
          <p:cNvSpPr/>
          <p:nvPr/>
        </p:nvSpPr>
        <p:spPr>
          <a:xfrm>
            <a:off x="6155531" y="4078129"/>
            <a:ext cx="260033" cy="259199"/>
          </a:xfrm>
          <a:prstGeom prst="rect">
            <a:avLst/>
          </a:prstGeom>
          <a:noFill/>
          <a:ln/>
        </p:spPr>
        <p:txBody>
          <a:bodyPr wrap="none" rtlCol="0" anchor="t"/>
          <a:lstStyle/>
          <a:p>
            <a:pPr algn="ctr" indent="0" marL="0">
              <a:lnSpc>
                <a:spcPts val="2041"/>
              </a:lnSpc>
              <a:buNone/>
            </a:pPr>
            <a:r>
              <a:rPr lang="en-US" sz="2041" b="1" dirty="0">
                <a:solidFill>
                  <a:srgbClr val="D7E5D8"/>
                </a:solidFill>
                <a:latin typeface="Syne" pitchFamily="34" charset="0"/>
                <a:ea typeface="Syne" pitchFamily="34" charset="-122"/>
                <a:cs typeface="Syne" pitchFamily="34" charset="-120"/>
              </a:rPr>
              <a:t>2</a:t>
            </a:r>
            <a:endParaRPr lang="en-US" sz="2041" dirty="0"/>
          </a:p>
        </p:txBody>
      </p:sp>
      <p:sp>
        <p:nvSpPr>
          <p:cNvPr id="13" name="Text 9"/>
          <p:cNvSpPr/>
          <p:nvPr/>
        </p:nvSpPr>
        <p:spPr>
          <a:xfrm>
            <a:off x="6652736" y="4013359"/>
            <a:ext cx="2756416" cy="269915"/>
          </a:xfrm>
          <a:prstGeom prst="rect">
            <a:avLst/>
          </a:prstGeom>
          <a:noFill/>
          <a:ln/>
        </p:spPr>
        <p:txBody>
          <a:bodyPr wrap="none" rtlCol="0" anchor="t"/>
          <a:lstStyle/>
          <a:p>
            <a:pPr indent="0" marL="0">
              <a:lnSpc>
                <a:spcPts val="2126"/>
              </a:lnSpc>
              <a:buNone/>
            </a:pPr>
            <a:r>
              <a:rPr lang="en-US" sz="1701" b="1" dirty="0">
                <a:solidFill>
                  <a:srgbClr val="D7E5D8"/>
                </a:solidFill>
                <a:latin typeface="Syne" pitchFamily="34" charset="0"/>
                <a:ea typeface="Syne" pitchFamily="34" charset="-122"/>
                <a:cs typeface="Syne" pitchFamily="34" charset="-120"/>
              </a:rPr>
              <a:t>Model Selection</a:t>
            </a:r>
            <a:endParaRPr lang="en-US" sz="1701" dirty="0"/>
          </a:p>
        </p:txBody>
      </p:sp>
      <p:sp>
        <p:nvSpPr>
          <p:cNvPr id="14" name="Text 10"/>
          <p:cNvSpPr/>
          <p:nvPr/>
        </p:nvSpPr>
        <p:spPr>
          <a:xfrm>
            <a:off x="6652736" y="4386858"/>
            <a:ext cx="7372826" cy="553164"/>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Selecting the appropriate machine learning model is crucial for achieving optimal results. Different models excel at different tasks.</a:t>
            </a:r>
            <a:endParaRPr lang="en-US" sz="1361" dirty="0"/>
          </a:p>
        </p:txBody>
      </p:sp>
      <p:sp>
        <p:nvSpPr>
          <p:cNvPr id="15" name="Shape 11"/>
          <p:cNvSpPr/>
          <p:nvPr/>
        </p:nvSpPr>
        <p:spPr>
          <a:xfrm>
            <a:off x="6091238" y="5307092"/>
            <a:ext cx="388739" cy="388739"/>
          </a:xfrm>
          <a:prstGeom prst="roundRect">
            <a:avLst>
              <a:gd name="adj" fmla="val 18672"/>
            </a:avLst>
          </a:prstGeom>
          <a:solidFill>
            <a:srgbClr val="547808"/>
          </a:solidFill>
          <a:ln w="7620">
            <a:solidFill>
              <a:srgbClr val="6D9121"/>
            </a:solidFill>
            <a:prstDash val="solid"/>
          </a:ln>
        </p:spPr>
      </p:sp>
      <p:sp>
        <p:nvSpPr>
          <p:cNvPr id="16" name="Text 12"/>
          <p:cNvSpPr/>
          <p:nvPr/>
        </p:nvSpPr>
        <p:spPr>
          <a:xfrm>
            <a:off x="6148864" y="5371862"/>
            <a:ext cx="273487" cy="259199"/>
          </a:xfrm>
          <a:prstGeom prst="rect">
            <a:avLst/>
          </a:prstGeom>
          <a:noFill/>
          <a:ln/>
        </p:spPr>
        <p:txBody>
          <a:bodyPr wrap="none" rtlCol="0" anchor="t"/>
          <a:lstStyle/>
          <a:p>
            <a:pPr algn="ctr" indent="0" marL="0">
              <a:lnSpc>
                <a:spcPts val="2041"/>
              </a:lnSpc>
              <a:buNone/>
            </a:pPr>
            <a:r>
              <a:rPr lang="en-US" sz="2041" b="1" dirty="0">
                <a:solidFill>
                  <a:srgbClr val="D7E5D8"/>
                </a:solidFill>
                <a:latin typeface="Syne" pitchFamily="34" charset="0"/>
                <a:ea typeface="Syne" pitchFamily="34" charset="-122"/>
                <a:cs typeface="Syne" pitchFamily="34" charset="-120"/>
              </a:rPr>
              <a:t>3</a:t>
            </a:r>
            <a:endParaRPr lang="en-US" sz="2041" dirty="0"/>
          </a:p>
        </p:txBody>
      </p:sp>
      <p:sp>
        <p:nvSpPr>
          <p:cNvPr id="17" name="Text 13"/>
          <p:cNvSpPr/>
          <p:nvPr/>
        </p:nvSpPr>
        <p:spPr>
          <a:xfrm>
            <a:off x="6652736" y="5307092"/>
            <a:ext cx="4182904" cy="269915"/>
          </a:xfrm>
          <a:prstGeom prst="rect">
            <a:avLst/>
          </a:prstGeom>
          <a:noFill/>
          <a:ln/>
        </p:spPr>
        <p:txBody>
          <a:bodyPr wrap="none" rtlCol="0" anchor="t"/>
          <a:lstStyle/>
          <a:p>
            <a:pPr indent="0" marL="0">
              <a:lnSpc>
                <a:spcPts val="2126"/>
              </a:lnSpc>
              <a:buNone/>
            </a:pPr>
            <a:r>
              <a:rPr lang="en-US" sz="1701" b="1" dirty="0">
                <a:solidFill>
                  <a:srgbClr val="D7E5D8"/>
                </a:solidFill>
                <a:latin typeface="Syne" pitchFamily="34" charset="0"/>
                <a:ea typeface="Syne" pitchFamily="34" charset="-122"/>
                <a:cs typeface="Syne" pitchFamily="34" charset="-120"/>
              </a:rPr>
              <a:t>Parameter Optimization</a:t>
            </a:r>
            <a:endParaRPr lang="en-US" sz="1701" dirty="0"/>
          </a:p>
        </p:txBody>
      </p:sp>
      <p:sp>
        <p:nvSpPr>
          <p:cNvPr id="18" name="Text 14"/>
          <p:cNvSpPr/>
          <p:nvPr/>
        </p:nvSpPr>
        <p:spPr>
          <a:xfrm>
            <a:off x="6652736" y="5680591"/>
            <a:ext cx="7372826" cy="553164"/>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Training involves adjusting the model's parameters to minimize errors and improve its performance. This is done using optimization algorithms.</a:t>
            </a:r>
            <a:endParaRPr lang="en-US" sz="1361" dirty="0"/>
          </a:p>
        </p:txBody>
      </p:sp>
      <p:sp>
        <p:nvSpPr>
          <p:cNvPr id="19" name="Shape 15"/>
          <p:cNvSpPr/>
          <p:nvPr/>
        </p:nvSpPr>
        <p:spPr>
          <a:xfrm>
            <a:off x="6091238" y="6600825"/>
            <a:ext cx="388739" cy="388739"/>
          </a:xfrm>
          <a:prstGeom prst="roundRect">
            <a:avLst>
              <a:gd name="adj" fmla="val 18672"/>
            </a:avLst>
          </a:prstGeom>
          <a:solidFill>
            <a:srgbClr val="547808"/>
          </a:solidFill>
          <a:ln w="7620">
            <a:solidFill>
              <a:srgbClr val="6D9121"/>
            </a:solidFill>
            <a:prstDash val="solid"/>
          </a:ln>
        </p:spPr>
      </p:sp>
      <p:sp>
        <p:nvSpPr>
          <p:cNvPr id="20" name="Text 16"/>
          <p:cNvSpPr/>
          <p:nvPr/>
        </p:nvSpPr>
        <p:spPr>
          <a:xfrm>
            <a:off x="6143744" y="6665595"/>
            <a:ext cx="283607" cy="259199"/>
          </a:xfrm>
          <a:prstGeom prst="rect">
            <a:avLst/>
          </a:prstGeom>
          <a:noFill/>
          <a:ln/>
        </p:spPr>
        <p:txBody>
          <a:bodyPr wrap="none" rtlCol="0" anchor="t"/>
          <a:lstStyle/>
          <a:p>
            <a:pPr algn="ctr" indent="0" marL="0">
              <a:lnSpc>
                <a:spcPts val="2041"/>
              </a:lnSpc>
              <a:buNone/>
            </a:pPr>
            <a:r>
              <a:rPr lang="en-US" sz="2041" b="1" dirty="0">
                <a:solidFill>
                  <a:srgbClr val="D7E5D8"/>
                </a:solidFill>
                <a:latin typeface="Syne" pitchFamily="34" charset="0"/>
                <a:ea typeface="Syne" pitchFamily="34" charset="-122"/>
                <a:cs typeface="Syne" pitchFamily="34" charset="-120"/>
              </a:rPr>
              <a:t>4</a:t>
            </a:r>
            <a:endParaRPr lang="en-US" sz="2041" dirty="0"/>
          </a:p>
        </p:txBody>
      </p:sp>
      <p:sp>
        <p:nvSpPr>
          <p:cNvPr id="21" name="Text 17"/>
          <p:cNvSpPr/>
          <p:nvPr/>
        </p:nvSpPr>
        <p:spPr>
          <a:xfrm>
            <a:off x="6652736" y="6600825"/>
            <a:ext cx="4384596" cy="269915"/>
          </a:xfrm>
          <a:prstGeom prst="rect">
            <a:avLst/>
          </a:prstGeom>
          <a:noFill/>
          <a:ln/>
        </p:spPr>
        <p:txBody>
          <a:bodyPr wrap="none" rtlCol="0" anchor="t"/>
          <a:lstStyle/>
          <a:p>
            <a:pPr indent="0" marL="0">
              <a:lnSpc>
                <a:spcPts val="2126"/>
              </a:lnSpc>
              <a:buNone/>
            </a:pPr>
            <a:r>
              <a:rPr lang="en-US" sz="1701" b="1" dirty="0">
                <a:solidFill>
                  <a:srgbClr val="D7E5D8"/>
                </a:solidFill>
                <a:latin typeface="Syne" pitchFamily="34" charset="0"/>
                <a:ea typeface="Syne" pitchFamily="34" charset="-122"/>
                <a:cs typeface="Syne" pitchFamily="34" charset="-120"/>
              </a:rPr>
              <a:t>Evaluation and Validation</a:t>
            </a:r>
            <a:endParaRPr lang="en-US" sz="1701" dirty="0"/>
          </a:p>
        </p:txBody>
      </p:sp>
      <p:sp>
        <p:nvSpPr>
          <p:cNvPr id="22" name="Text 18"/>
          <p:cNvSpPr/>
          <p:nvPr/>
        </p:nvSpPr>
        <p:spPr>
          <a:xfrm>
            <a:off x="6652736" y="6974324"/>
            <a:ext cx="7372826" cy="553164"/>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The trained model needs to be evaluated on unseen data to assess its generalization ability and ensure it performs well in real-world scenarios.</a:t>
            </a:r>
            <a:endParaRPr lang="en-US" sz="1361" dirty="0"/>
          </a:p>
        </p:txBody>
      </p:sp>
      <p:pic>
        <p:nvPicPr>
          <p:cNvPr id="2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04837" y="859274"/>
            <a:ext cx="7934325" cy="1080135"/>
          </a:xfrm>
          <a:prstGeom prst="rect">
            <a:avLst/>
          </a:prstGeom>
          <a:noFill/>
          <a:ln/>
        </p:spPr>
        <p:txBody>
          <a:bodyPr wrap="square" rtlCol="0" anchor="t"/>
          <a:lstStyle/>
          <a:p>
            <a:pPr indent="0" marL="0">
              <a:lnSpc>
                <a:spcPts val="4253"/>
              </a:lnSpc>
              <a:buNone/>
            </a:pPr>
            <a:r>
              <a:rPr lang="en-US" sz="3402" b="1" dirty="0">
                <a:solidFill>
                  <a:srgbClr val="F0F4F1"/>
                </a:solidFill>
                <a:latin typeface="Syne" pitchFamily="34" charset="0"/>
                <a:ea typeface="Syne" pitchFamily="34" charset="-122"/>
                <a:cs typeface="Syne" pitchFamily="34" charset="-120"/>
              </a:rPr>
              <a:t>What is Inference in AI?</a:t>
            </a:r>
            <a:endParaRPr lang="en-US" sz="3402" dirty="0"/>
          </a:p>
        </p:txBody>
      </p:sp>
      <p:sp>
        <p:nvSpPr>
          <p:cNvPr id="6" name="Text 2"/>
          <p:cNvSpPr/>
          <p:nvPr/>
        </p:nvSpPr>
        <p:spPr>
          <a:xfrm>
            <a:off x="604837" y="2198608"/>
            <a:ext cx="7934325" cy="829747"/>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AI inference involves using a trained machine learning model to make predictions or decisions based on new input data. This process is typically performed in real-time and requires efficient hardware and software.</a:t>
            </a:r>
            <a:endParaRPr lang="en-US" sz="1361" dirty="0"/>
          </a:p>
        </p:txBody>
      </p:sp>
      <p:pic>
        <p:nvPicPr>
          <p:cNvPr id="7" name="Image 2" descr="preencoded.png">    </p:cNvPr>
          <p:cNvPicPr>
            <a:picLocks noChangeAspect="1"/>
          </p:cNvPicPr>
          <p:nvPr/>
        </p:nvPicPr>
        <p:blipFill>
          <a:blip r:embed="rId3"/>
          <a:stretch>
            <a:fillRect/>
          </a:stretch>
        </p:blipFill>
        <p:spPr>
          <a:xfrm>
            <a:off x="604837" y="3222665"/>
            <a:ext cx="864037" cy="1382554"/>
          </a:xfrm>
          <a:prstGeom prst="rect">
            <a:avLst/>
          </a:prstGeom>
        </p:spPr>
      </p:pic>
      <p:sp>
        <p:nvSpPr>
          <p:cNvPr id="8" name="Text 3"/>
          <p:cNvSpPr/>
          <p:nvPr/>
        </p:nvSpPr>
        <p:spPr>
          <a:xfrm>
            <a:off x="1728073" y="3395424"/>
            <a:ext cx="3297436" cy="269915"/>
          </a:xfrm>
          <a:prstGeom prst="rect">
            <a:avLst/>
          </a:prstGeom>
          <a:noFill/>
          <a:ln/>
        </p:spPr>
        <p:txBody>
          <a:bodyPr wrap="none" rtlCol="0" anchor="t"/>
          <a:lstStyle/>
          <a:p>
            <a:pPr algn="l" indent="0" marL="0">
              <a:lnSpc>
                <a:spcPts val="2126"/>
              </a:lnSpc>
              <a:buNone/>
            </a:pPr>
            <a:r>
              <a:rPr lang="en-US" sz="1701" b="1" dirty="0">
                <a:solidFill>
                  <a:srgbClr val="D7E5D8"/>
                </a:solidFill>
                <a:latin typeface="Syne" pitchFamily="34" charset="0"/>
                <a:ea typeface="Syne" pitchFamily="34" charset="-122"/>
                <a:cs typeface="Syne" pitchFamily="34" charset="-120"/>
              </a:rPr>
              <a:t>Model Deployment</a:t>
            </a:r>
            <a:endParaRPr lang="en-US" sz="1701" dirty="0"/>
          </a:p>
        </p:txBody>
      </p:sp>
      <p:sp>
        <p:nvSpPr>
          <p:cNvPr id="9" name="Text 4"/>
          <p:cNvSpPr/>
          <p:nvPr/>
        </p:nvSpPr>
        <p:spPr>
          <a:xfrm>
            <a:off x="1728073" y="3768923"/>
            <a:ext cx="6811089" cy="553164"/>
          </a:xfrm>
          <a:prstGeom prst="rect">
            <a:avLst/>
          </a:prstGeom>
          <a:noFill/>
          <a:ln/>
        </p:spPr>
        <p:txBody>
          <a:bodyPr wrap="square" rtlCol="0" anchor="t"/>
          <a:lstStyle/>
          <a:p>
            <a:pPr algn="l" indent="0" marL="0">
              <a:lnSpc>
                <a:spcPts val="2177"/>
              </a:lnSpc>
              <a:buNone/>
            </a:pPr>
            <a:r>
              <a:rPr lang="en-US" sz="1361" dirty="0">
                <a:solidFill>
                  <a:srgbClr val="D7E5D8"/>
                </a:solidFill>
                <a:latin typeface="Syne" pitchFamily="34" charset="0"/>
                <a:ea typeface="Syne" pitchFamily="34" charset="-122"/>
                <a:cs typeface="Syne" pitchFamily="34" charset="-120"/>
              </a:rPr>
              <a:t>Once a model is trained, it needs to be deployed on a suitable platform or device where it can receive inputs and generate outputs.</a:t>
            </a:r>
            <a:endParaRPr lang="en-US" sz="1361" dirty="0"/>
          </a:p>
        </p:txBody>
      </p:sp>
      <p:pic>
        <p:nvPicPr>
          <p:cNvPr id="10" name="Image 3" descr="preencoded.png">    </p:cNvPr>
          <p:cNvPicPr>
            <a:picLocks noChangeAspect="1"/>
          </p:cNvPicPr>
          <p:nvPr/>
        </p:nvPicPr>
        <p:blipFill>
          <a:blip r:embed="rId4"/>
          <a:stretch>
            <a:fillRect/>
          </a:stretch>
        </p:blipFill>
        <p:spPr>
          <a:xfrm>
            <a:off x="604837" y="4605218"/>
            <a:ext cx="864037" cy="1382554"/>
          </a:xfrm>
          <a:prstGeom prst="rect">
            <a:avLst/>
          </a:prstGeom>
        </p:spPr>
      </p:pic>
      <p:sp>
        <p:nvSpPr>
          <p:cNvPr id="11" name="Text 5"/>
          <p:cNvSpPr/>
          <p:nvPr/>
        </p:nvSpPr>
        <p:spPr>
          <a:xfrm>
            <a:off x="1728073" y="4777978"/>
            <a:ext cx="2160270" cy="269915"/>
          </a:xfrm>
          <a:prstGeom prst="rect">
            <a:avLst/>
          </a:prstGeom>
          <a:noFill/>
          <a:ln/>
        </p:spPr>
        <p:txBody>
          <a:bodyPr wrap="none" rtlCol="0" anchor="t"/>
          <a:lstStyle/>
          <a:p>
            <a:pPr algn="l" indent="0" marL="0">
              <a:lnSpc>
                <a:spcPts val="2126"/>
              </a:lnSpc>
              <a:buNone/>
            </a:pPr>
            <a:r>
              <a:rPr lang="en-US" sz="1701" b="1" dirty="0">
                <a:solidFill>
                  <a:srgbClr val="D7E5D8"/>
                </a:solidFill>
                <a:latin typeface="Syne" pitchFamily="34" charset="0"/>
                <a:ea typeface="Syne" pitchFamily="34" charset="-122"/>
                <a:cs typeface="Syne" pitchFamily="34" charset="-120"/>
              </a:rPr>
              <a:t>Input Data</a:t>
            </a:r>
            <a:endParaRPr lang="en-US" sz="1701" dirty="0"/>
          </a:p>
        </p:txBody>
      </p:sp>
      <p:sp>
        <p:nvSpPr>
          <p:cNvPr id="12" name="Text 6"/>
          <p:cNvSpPr/>
          <p:nvPr/>
        </p:nvSpPr>
        <p:spPr>
          <a:xfrm>
            <a:off x="1728073" y="5151477"/>
            <a:ext cx="6811089" cy="553164"/>
          </a:xfrm>
          <a:prstGeom prst="rect">
            <a:avLst/>
          </a:prstGeom>
          <a:noFill/>
          <a:ln/>
        </p:spPr>
        <p:txBody>
          <a:bodyPr wrap="square" rtlCol="0" anchor="t"/>
          <a:lstStyle/>
          <a:p>
            <a:pPr algn="l" indent="0" marL="0">
              <a:lnSpc>
                <a:spcPts val="2177"/>
              </a:lnSpc>
              <a:buNone/>
            </a:pPr>
            <a:r>
              <a:rPr lang="en-US" sz="1361" dirty="0">
                <a:solidFill>
                  <a:srgbClr val="D7E5D8"/>
                </a:solidFill>
                <a:latin typeface="Syne" pitchFamily="34" charset="0"/>
                <a:ea typeface="Syne" pitchFamily="34" charset="-122"/>
                <a:cs typeface="Syne" pitchFamily="34" charset="-120"/>
              </a:rPr>
              <a:t>New data is fed into the trained model. This data must be in the same format and structure as the data used for training.</a:t>
            </a:r>
            <a:endParaRPr lang="en-US" sz="1361" dirty="0"/>
          </a:p>
        </p:txBody>
      </p:sp>
      <p:pic>
        <p:nvPicPr>
          <p:cNvPr id="13" name="Image 4" descr="preencoded.png">    </p:cNvPr>
          <p:cNvPicPr>
            <a:picLocks noChangeAspect="1"/>
          </p:cNvPicPr>
          <p:nvPr/>
        </p:nvPicPr>
        <p:blipFill>
          <a:blip r:embed="rId5"/>
          <a:stretch>
            <a:fillRect/>
          </a:stretch>
        </p:blipFill>
        <p:spPr>
          <a:xfrm>
            <a:off x="604837" y="5987772"/>
            <a:ext cx="864037" cy="1382554"/>
          </a:xfrm>
          <a:prstGeom prst="rect">
            <a:avLst/>
          </a:prstGeom>
        </p:spPr>
      </p:pic>
      <p:sp>
        <p:nvSpPr>
          <p:cNvPr id="14" name="Text 7"/>
          <p:cNvSpPr/>
          <p:nvPr/>
        </p:nvSpPr>
        <p:spPr>
          <a:xfrm>
            <a:off x="1728073" y="6160532"/>
            <a:ext cx="2160270" cy="269915"/>
          </a:xfrm>
          <a:prstGeom prst="rect">
            <a:avLst/>
          </a:prstGeom>
          <a:noFill/>
          <a:ln/>
        </p:spPr>
        <p:txBody>
          <a:bodyPr wrap="none" rtlCol="0" anchor="t"/>
          <a:lstStyle/>
          <a:p>
            <a:pPr algn="l" indent="0" marL="0">
              <a:lnSpc>
                <a:spcPts val="2126"/>
              </a:lnSpc>
              <a:buNone/>
            </a:pPr>
            <a:r>
              <a:rPr lang="en-US" sz="1701" b="1" dirty="0">
                <a:solidFill>
                  <a:srgbClr val="D7E5D8"/>
                </a:solidFill>
                <a:latin typeface="Syne" pitchFamily="34" charset="0"/>
                <a:ea typeface="Syne" pitchFamily="34" charset="-122"/>
                <a:cs typeface="Syne" pitchFamily="34" charset="-120"/>
              </a:rPr>
              <a:t>Prediction</a:t>
            </a:r>
            <a:endParaRPr lang="en-US" sz="1701" dirty="0"/>
          </a:p>
        </p:txBody>
      </p:sp>
      <p:sp>
        <p:nvSpPr>
          <p:cNvPr id="15" name="Text 8"/>
          <p:cNvSpPr/>
          <p:nvPr/>
        </p:nvSpPr>
        <p:spPr>
          <a:xfrm>
            <a:off x="1728073" y="6534031"/>
            <a:ext cx="6811089" cy="553164"/>
          </a:xfrm>
          <a:prstGeom prst="rect">
            <a:avLst/>
          </a:prstGeom>
          <a:noFill/>
          <a:ln/>
        </p:spPr>
        <p:txBody>
          <a:bodyPr wrap="square" rtlCol="0" anchor="t"/>
          <a:lstStyle/>
          <a:p>
            <a:pPr algn="l" indent="0" marL="0">
              <a:lnSpc>
                <a:spcPts val="2177"/>
              </a:lnSpc>
              <a:buNone/>
            </a:pPr>
            <a:r>
              <a:rPr lang="en-US" sz="1361" dirty="0">
                <a:solidFill>
                  <a:srgbClr val="D7E5D8"/>
                </a:solidFill>
                <a:latin typeface="Syne" pitchFamily="34" charset="0"/>
                <a:ea typeface="Syne" pitchFamily="34" charset="-122"/>
                <a:cs typeface="Syne" pitchFamily="34" charset="-120"/>
              </a:rPr>
              <a:t>The model uses its learned knowledge to process the input data and generate a prediction, decision, or output.</a:t>
            </a:r>
            <a:endParaRPr lang="en-US" sz="1361" dirty="0"/>
          </a:p>
        </p:txBody>
      </p:sp>
      <p:pic>
        <p:nvPicPr>
          <p:cNvPr id="16"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sp>
        <p:nvSpPr>
          <p:cNvPr id="4" name="Text 1"/>
          <p:cNvSpPr/>
          <p:nvPr/>
        </p:nvSpPr>
        <p:spPr>
          <a:xfrm>
            <a:off x="864037" y="831175"/>
            <a:ext cx="12902327" cy="1543050"/>
          </a:xfrm>
          <a:prstGeom prst="rect">
            <a:avLst/>
          </a:prstGeom>
          <a:noFill/>
          <a:ln/>
        </p:spPr>
        <p:txBody>
          <a:bodyPr wrap="square" rtlCol="0" anchor="t"/>
          <a:lstStyle/>
          <a:p>
            <a:pPr indent="0" marL="0">
              <a:lnSpc>
                <a:spcPts val="6075"/>
              </a:lnSpc>
              <a:buNone/>
            </a:pPr>
            <a:r>
              <a:rPr lang="en-US" sz="4860" b="1" dirty="0">
                <a:solidFill>
                  <a:srgbClr val="F0F4F1"/>
                </a:solidFill>
                <a:latin typeface="Syne" pitchFamily="34" charset="0"/>
                <a:ea typeface="Syne" pitchFamily="34" charset="-122"/>
                <a:cs typeface="Syne" pitchFamily="34" charset="-120"/>
              </a:rPr>
              <a:t>The Role of GPUs in AI Training</a:t>
            </a:r>
            <a:endParaRPr lang="en-US" sz="4860" dirty="0"/>
          </a:p>
        </p:txBody>
      </p:sp>
      <p:sp>
        <p:nvSpPr>
          <p:cNvPr id="5" name="Text 2"/>
          <p:cNvSpPr/>
          <p:nvPr/>
        </p:nvSpPr>
        <p:spPr>
          <a:xfrm>
            <a:off x="864037" y="2867978"/>
            <a:ext cx="12902327" cy="790099"/>
          </a:xfrm>
          <a:prstGeom prst="rect">
            <a:avLst/>
          </a:prstGeom>
          <a:noFill/>
          <a:ln/>
        </p:spPr>
        <p:txBody>
          <a:bodyPr wrap="square" rtlCol="0" anchor="t"/>
          <a:lstStyle/>
          <a:p>
            <a:pPr indent="0" marL="0">
              <a:lnSpc>
                <a:spcPts val="3110"/>
              </a:lnSpc>
              <a:buNone/>
            </a:pPr>
            <a:r>
              <a:rPr lang="en-US" sz="1944" dirty="0">
                <a:solidFill>
                  <a:srgbClr val="D7E5D8"/>
                </a:solidFill>
                <a:latin typeface="Syne" pitchFamily="34" charset="0"/>
                <a:ea typeface="Syne" pitchFamily="34" charset="-122"/>
                <a:cs typeface="Syne" pitchFamily="34" charset="-120"/>
              </a:rPr>
              <a:t>GPUs (Graphics Processing Units) are specialized processors designed for parallel computation. This makes them particularly well-suited for the demanding computational tasks involved in AI training.</a:t>
            </a:r>
            <a:endParaRPr lang="en-US" sz="1944" dirty="0"/>
          </a:p>
        </p:txBody>
      </p:sp>
      <p:sp>
        <p:nvSpPr>
          <p:cNvPr id="6" name="Text 3"/>
          <p:cNvSpPr/>
          <p:nvPr/>
        </p:nvSpPr>
        <p:spPr>
          <a:xfrm>
            <a:off x="864037" y="4182547"/>
            <a:ext cx="3898821" cy="771525"/>
          </a:xfrm>
          <a:prstGeom prst="rect">
            <a:avLst/>
          </a:prstGeom>
          <a:noFill/>
          <a:ln/>
        </p:spPr>
        <p:txBody>
          <a:bodyPr wrap="square" rtlCol="0" anchor="t"/>
          <a:lstStyle/>
          <a:p>
            <a:pPr indent="0" marL="0">
              <a:lnSpc>
                <a:spcPts val="3038"/>
              </a:lnSpc>
              <a:buNone/>
            </a:pPr>
            <a:r>
              <a:rPr lang="en-US" sz="2430" b="1" dirty="0">
                <a:solidFill>
                  <a:srgbClr val="F0F4F1"/>
                </a:solidFill>
                <a:latin typeface="Syne" pitchFamily="34" charset="0"/>
                <a:ea typeface="Syne" pitchFamily="34" charset="-122"/>
                <a:cs typeface="Syne" pitchFamily="34" charset="-120"/>
              </a:rPr>
              <a:t>Parallel Processing</a:t>
            </a:r>
            <a:endParaRPr lang="en-US" sz="2430" dirty="0"/>
          </a:p>
        </p:txBody>
      </p:sp>
      <p:sp>
        <p:nvSpPr>
          <p:cNvPr id="7" name="Text 4"/>
          <p:cNvSpPr/>
          <p:nvPr/>
        </p:nvSpPr>
        <p:spPr>
          <a:xfrm>
            <a:off x="864037" y="5200888"/>
            <a:ext cx="3898821" cy="1580198"/>
          </a:xfrm>
          <a:prstGeom prst="rect">
            <a:avLst/>
          </a:prstGeom>
          <a:noFill/>
          <a:ln/>
        </p:spPr>
        <p:txBody>
          <a:bodyPr wrap="square" rtlCol="0" anchor="t"/>
          <a:lstStyle/>
          <a:p>
            <a:pPr indent="0" marL="0">
              <a:lnSpc>
                <a:spcPts val="3110"/>
              </a:lnSpc>
              <a:buNone/>
            </a:pPr>
            <a:r>
              <a:rPr lang="en-US" sz="1944" dirty="0">
                <a:solidFill>
                  <a:srgbClr val="D7E5D8"/>
                </a:solidFill>
                <a:latin typeface="Syne" pitchFamily="34" charset="0"/>
                <a:ea typeface="Syne" pitchFamily="34" charset="-122"/>
                <a:cs typeface="Syne" pitchFamily="34" charset="-120"/>
              </a:rPr>
              <a:t>GPUs can perform thousands of calculations simultaneously, enabling faster training times compared to traditional CPUs.</a:t>
            </a:r>
            <a:endParaRPr lang="en-US" sz="1944" dirty="0"/>
          </a:p>
        </p:txBody>
      </p:sp>
      <p:sp>
        <p:nvSpPr>
          <p:cNvPr id="8" name="Text 5"/>
          <p:cNvSpPr/>
          <p:nvPr/>
        </p:nvSpPr>
        <p:spPr>
          <a:xfrm>
            <a:off x="5372695" y="4182547"/>
            <a:ext cx="3898821" cy="771525"/>
          </a:xfrm>
          <a:prstGeom prst="rect">
            <a:avLst/>
          </a:prstGeom>
          <a:noFill/>
          <a:ln/>
        </p:spPr>
        <p:txBody>
          <a:bodyPr wrap="square" rtlCol="0" anchor="t"/>
          <a:lstStyle/>
          <a:p>
            <a:pPr indent="0" marL="0">
              <a:lnSpc>
                <a:spcPts val="3038"/>
              </a:lnSpc>
              <a:buNone/>
            </a:pPr>
            <a:r>
              <a:rPr lang="en-US" sz="2430" b="1" dirty="0">
                <a:solidFill>
                  <a:srgbClr val="F0F4F1"/>
                </a:solidFill>
                <a:latin typeface="Syne" pitchFamily="34" charset="0"/>
                <a:ea typeface="Syne" pitchFamily="34" charset="-122"/>
                <a:cs typeface="Syne" pitchFamily="34" charset="-120"/>
              </a:rPr>
              <a:t>Memory Bandwidth</a:t>
            </a:r>
            <a:endParaRPr lang="en-US" sz="2430" dirty="0"/>
          </a:p>
        </p:txBody>
      </p:sp>
      <p:sp>
        <p:nvSpPr>
          <p:cNvPr id="9" name="Text 6"/>
          <p:cNvSpPr/>
          <p:nvPr/>
        </p:nvSpPr>
        <p:spPr>
          <a:xfrm>
            <a:off x="5372695" y="5200888"/>
            <a:ext cx="3898821" cy="1975247"/>
          </a:xfrm>
          <a:prstGeom prst="rect">
            <a:avLst/>
          </a:prstGeom>
          <a:noFill/>
          <a:ln/>
        </p:spPr>
        <p:txBody>
          <a:bodyPr wrap="square" rtlCol="0" anchor="t"/>
          <a:lstStyle/>
          <a:p>
            <a:pPr indent="0" marL="0">
              <a:lnSpc>
                <a:spcPts val="3110"/>
              </a:lnSpc>
              <a:buNone/>
            </a:pPr>
            <a:r>
              <a:rPr lang="en-US" sz="1944" dirty="0">
                <a:solidFill>
                  <a:srgbClr val="D7E5D8"/>
                </a:solidFill>
                <a:latin typeface="Syne" pitchFamily="34" charset="0"/>
                <a:ea typeface="Syne" pitchFamily="34" charset="-122"/>
                <a:cs typeface="Syne" pitchFamily="34" charset="-120"/>
              </a:rPr>
              <a:t>GPUs have high memory bandwidth, allowing them to quickly access and process the massive amounts of data required for training.</a:t>
            </a:r>
            <a:endParaRPr lang="en-US" sz="1944" dirty="0"/>
          </a:p>
        </p:txBody>
      </p:sp>
      <p:sp>
        <p:nvSpPr>
          <p:cNvPr id="10" name="Text 7"/>
          <p:cNvSpPr/>
          <p:nvPr/>
        </p:nvSpPr>
        <p:spPr>
          <a:xfrm>
            <a:off x="9881354" y="4182547"/>
            <a:ext cx="3898821" cy="771525"/>
          </a:xfrm>
          <a:prstGeom prst="rect">
            <a:avLst/>
          </a:prstGeom>
          <a:noFill/>
          <a:ln/>
        </p:spPr>
        <p:txBody>
          <a:bodyPr wrap="square" rtlCol="0" anchor="t"/>
          <a:lstStyle/>
          <a:p>
            <a:pPr indent="0" marL="0">
              <a:lnSpc>
                <a:spcPts val="3038"/>
              </a:lnSpc>
              <a:buNone/>
            </a:pPr>
            <a:r>
              <a:rPr lang="en-US" sz="2430" b="1" dirty="0">
                <a:solidFill>
                  <a:srgbClr val="F0F4F1"/>
                </a:solidFill>
                <a:latin typeface="Syne" pitchFamily="34" charset="0"/>
                <a:ea typeface="Syne" pitchFamily="34" charset="-122"/>
                <a:cs typeface="Syne" pitchFamily="34" charset="-120"/>
              </a:rPr>
              <a:t>Optimized Libraries</a:t>
            </a:r>
            <a:endParaRPr lang="en-US" sz="2430" dirty="0"/>
          </a:p>
        </p:txBody>
      </p:sp>
      <p:sp>
        <p:nvSpPr>
          <p:cNvPr id="11" name="Text 8"/>
          <p:cNvSpPr/>
          <p:nvPr/>
        </p:nvSpPr>
        <p:spPr>
          <a:xfrm>
            <a:off x="9881354" y="5200888"/>
            <a:ext cx="3898821" cy="1975247"/>
          </a:xfrm>
          <a:prstGeom prst="rect">
            <a:avLst/>
          </a:prstGeom>
          <a:noFill/>
          <a:ln/>
        </p:spPr>
        <p:txBody>
          <a:bodyPr wrap="square" rtlCol="0" anchor="t"/>
          <a:lstStyle/>
          <a:p>
            <a:pPr indent="0" marL="0">
              <a:lnSpc>
                <a:spcPts val="3110"/>
              </a:lnSpc>
              <a:buNone/>
            </a:pPr>
            <a:r>
              <a:rPr lang="en-US" sz="1944" dirty="0">
                <a:solidFill>
                  <a:srgbClr val="D7E5D8"/>
                </a:solidFill>
                <a:latin typeface="Syne" pitchFamily="34" charset="0"/>
                <a:ea typeface="Syne" pitchFamily="34" charset="-122"/>
                <a:cs typeface="Syne" pitchFamily="34" charset="-120"/>
              </a:rPr>
              <a:t>Specialized libraries like CUDA and OpenCL provide optimized frameworks for developing and running AI training algorithms on GPUs.</a:t>
            </a:r>
            <a:endParaRPr lang="en-US" sz="1944"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744736" y="927854"/>
            <a:ext cx="7654528" cy="1994892"/>
          </a:xfrm>
          <a:prstGeom prst="rect">
            <a:avLst/>
          </a:prstGeom>
          <a:noFill/>
          <a:ln/>
        </p:spPr>
        <p:txBody>
          <a:bodyPr wrap="square" rtlCol="0" anchor="t"/>
          <a:lstStyle/>
          <a:p>
            <a:pPr indent="0" marL="0">
              <a:lnSpc>
                <a:spcPts val="5236"/>
              </a:lnSpc>
              <a:buNone/>
            </a:pPr>
            <a:r>
              <a:rPr lang="en-US" sz="4189" b="1" dirty="0">
                <a:solidFill>
                  <a:srgbClr val="F0F4F1"/>
                </a:solidFill>
                <a:latin typeface="Syne" pitchFamily="34" charset="0"/>
                <a:ea typeface="Syne" pitchFamily="34" charset="-122"/>
                <a:cs typeface="Syne" pitchFamily="34" charset="-120"/>
              </a:rPr>
              <a:t>The Role of Neural Engines in AI Inference</a:t>
            </a:r>
            <a:endParaRPr lang="en-US" sz="4189" dirty="0"/>
          </a:p>
        </p:txBody>
      </p:sp>
      <p:sp>
        <p:nvSpPr>
          <p:cNvPr id="6" name="Text 2"/>
          <p:cNvSpPr/>
          <p:nvPr/>
        </p:nvSpPr>
        <p:spPr>
          <a:xfrm>
            <a:off x="744736" y="3241834"/>
            <a:ext cx="7654528" cy="1021199"/>
          </a:xfrm>
          <a:prstGeom prst="rect">
            <a:avLst/>
          </a:prstGeom>
          <a:noFill/>
          <a:ln/>
        </p:spPr>
        <p:txBody>
          <a:bodyPr wrap="square" rtlCol="0" anchor="t"/>
          <a:lstStyle/>
          <a:p>
            <a:pPr indent="0" marL="0">
              <a:lnSpc>
                <a:spcPts val="2681"/>
              </a:lnSpc>
              <a:buNone/>
            </a:pPr>
            <a:r>
              <a:rPr lang="en-US" sz="1676" dirty="0">
                <a:solidFill>
                  <a:srgbClr val="D7E5D8"/>
                </a:solidFill>
                <a:latin typeface="Syne" pitchFamily="34" charset="0"/>
                <a:ea typeface="Syne" pitchFamily="34" charset="-122"/>
                <a:cs typeface="Syne" pitchFamily="34" charset="-120"/>
              </a:rPr>
              <a:t>Neural engines are specialized hardware units optimized for performing AI inference tasks. They are typically integrated into mobile devices and edge computing platforms.</a:t>
            </a:r>
            <a:endParaRPr lang="en-US" sz="1676" dirty="0"/>
          </a:p>
        </p:txBody>
      </p:sp>
      <p:sp>
        <p:nvSpPr>
          <p:cNvPr id="7" name="Shape 3"/>
          <p:cNvSpPr/>
          <p:nvPr/>
        </p:nvSpPr>
        <p:spPr>
          <a:xfrm>
            <a:off x="744736" y="4502348"/>
            <a:ext cx="7654528" cy="2799278"/>
          </a:xfrm>
          <a:prstGeom prst="roundRect">
            <a:avLst>
              <a:gd name="adj" fmla="val 3193"/>
            </a:avLst>
          </a:prstGeom>
          <a:noFill/>
          <a:ln w="7620">
            <a:solidFill>
              <a:srgbClr val="FFFFFF">
                <a:alpha val="24000"/>
              </a:srgbClr>
            </a:solidFill>
            <a:prstDash val="solid"/>
          </a:ln>
        </p:spPr>
      </p:sp>
      <p:sp>
        <p:nvSpPr>
          <p:cNvPr id="8" name="Shape 4"/>
          <p:cNvSpPr/>
          <p:nvPr/>
        </p:nvSpPr>
        <p:spPr>
          <a:xfrm>
            <a:off x="752356" y="4509968"/>
            <a:ext cx="7638455" cy="610910"/>
          </a:xfrm>
          <a:prstGeom prst="rect">
            <a:avLst/>
          </a:prstGeom>
          <a:solidFill>
            <a:srgbClr val="FFFFFF">
              <a:alpha val="4000"/>
            </a:srgbClr>
          </a:solidFill>
          <a:ln/>
        </p:spPr>
      </p:sp>
      <p:sp>
        <p:nvSpPr>
          <p:cNvPr id="9" name="Text 5"/>
          <p:cNvSpPr/>
          <p:nvPr/>
        </p:nvSpPr>
        <p:spPr>
          <a:xfrm>
            <a:off x="966192" y="4645223"/>
            <a:ext cx="2116455" cy="340400"/>
          </a:xfrm>
          <a:prstGeom prst="rect">
            <a:avLst/>
          </a:prstGeom>
          <a:noFill/>
          <a:ln/>
        </p:spPr>
        <p:txBody>
          <a:bodyPr wrap="none" rtlCol="0" anchor="t"/>
          <a:lstStyle/>
          <a:p>
            <a:pPr indent="0" marL="0">
              <a:lnSpc>
                <a:spcPts val="2681"/>
              </a:lnSpc>
              <a:buNone/>
            </a:pPr>
            <a:r>
              <a:rPr lang="en-US" sz="1676" dirty="0">
                <a:solidFill>
                  <a:srgbClr val="D7E5D8"/>
                </a:solidFill>
                <a:latin typeface="Syne" pitchFamily="34" charset="0"/>
                <a:ea typeface="Syne" pitchFamily="34" charset="-122"/>
                <a:cs typeface="Syne" pitchFamily="34" charset="-120"/>
              </a:rPr>
              <a:t>Feature</a:t>
            </a:r>
            <a:endParaRPr lang="en-US" sz="1676" dirty="0"/>
          </a:p>
        </p:txBody>
      </p:sp>
      <p:sp>
        <p:nvSpPr>
          <p:cNvPr id="10" name="Text 6"/>
          <p:cNvSpPr/>
          <p:nvPr/>
        </p:nvSpPr>
        <p:spPr>
          <a:xfrm>
            <a:off x="3515797" y="4645223"/>
            <a:ext cx="2112645" cy="340400"/>
          </a:xfrm>
          <a:prstGeom prst="rect">
            <a:avLst/>
          </a:prstGeom>
          <a:noFill/>
          <a:ln/>
        </p:spPr>
        <p:txBody>
          <a:bodyPr wrap="none" rtlCol="0" anchor="t"/>
          <a:lstStyle/>
          <a:p>
            <a:pPr indent="0" marL="0">
              <a:lnSpc>
                <a:spcPts val="2681"/>
              </a:lnSpc>
              <a:buNone/>
            </a:pPr>
            <a:r>
              <a:rPr lang="en-US" sz="1676" dirty="0">
                <a:solidFill>
                  <a:srgbClr val="D7E5D8"/>
                </a:solidFill>
                <a:latin typeface="Syne" pitchFamily="34" charset="0"/>
                <a:ea typeface="Syne" pitchFamily="34" charset="-122"/>
                <a:cs typeface="Syne" pitchFamily="34" charset="-120"/>
              </a:rPr>
              <a:t>Neural Engine</a:t>
            </a:r>
            <a:endParaRPr lang="en-US" sz="1676" dirty="0"/>
          </a:p>
        </p:txBody>
      </p:sp>
      <p:sp>
        <p:nvSpPr>
          <p:cNvPr id="11" name="Text 7"/>
          <p:cNvSpPr/>
          <p:nvPr/>
        </p:nvSpPr>
        <p:spPr>
          <a:xfrm>
            <a:off x="6061591" y="4645223"/>
            <a:ext cx="2116455" cy="340400"/>
          </a:xfrm>
          <a:prstGeom prst="rect">
            <a:avLst/>
          </a:prstGeom>
          <a:noFill/>
          <a:ln/>
        </p:spPr>
        <p:txBody>
          <a:bodyPr wrap="none" rtlCol="0" anchor="t"/>
          <a:lstStyle/>
          <a:p>
            <a:pPr indent="0" marL="0">
              <a:lnSpc>
                <a:spcPts val="2681"/>
              </a:lnSpc>
              <a:buNone/>
            </a:pPr>
            <a:r>
              <a:rPr lang="en-US" sz="1676" dirty="0">
                <a:solidFill>
                  <a:srgbClr val="D7E5D8"/>
                </a:solidFill>
                <a:latin typeface="Syne" pitchFamily="34" charset="0"/>
                <a:ea typeface="Syne" pitchFamily="34" charset="-122"/>
                <a:cs typeface="Syne" pitchFamily="34" charset="-120"/>
              </a:rPr>
              <a:t>GPU</a:t>
            </a:r>
            <a:endParaRPr lang="en-US" sz="1676" dirty="0"/>
          </a:p>
        </p:txBody>
      </p:sp>
      <p:sp>
        <p:nvSpPr>
          <p:cNvPr id="12" name="Shape 8"/>
          <p:cNvSpPr/>
          <p:nvPr/>
        </p:nvSpPr>
        <p:spPr>
          <a:xfrm>
            <a:off x="752356" y="5120878"/>
            <a:ext cx="7638455" cy="610910"/>
          </a:xfrm>
          <a:prstGeom prst="rect">
            <a:avLst/>
          </a:prstGeom>
          <a:solidFill>
            <a:srgbClr val="000000">
              <a:alpha val="4000"/>
            </a:srgbClr>
          </a:solidFill>
          <a:ln/>
        </p:spPr>
      </p:sp>
      <p:sp>
        <p:nvSpPr>
          <p:cNvPr id="13" name="Text 9"/>
          <p:cNvSpPr/>
          <p:nvPr/>
        </p:nvSpPr>
        <p:spPr>
          <a:xfrm>
            <a:off x="966192" y="5256133"/>
            <a:ext cx="2116455" cy="340400"/>
          </a:xfrm>
          <a:prstGeom prst="rect">
            <a:avLst/>
          </a:prstGeom>
          <a:noFill/>
          <a:ln/>
        </p:spPr>
        <p:txBody>
          <a:bodyPr wrap="none" rtlCol="0" anchor="t"/>
          <a:lstStyle/>
          <a:p>
            <a:pPr indent="0" marL="0">
              <a:lnSpc>
                <a:spcPts val="2681"/>
              </a:lnSpc>
              <a:buNone/>
            </a:pPr>
            <a:r>
              <a:rPr lang="en-US" sz="1676" dirty="0">
                <a:solidFill>
                  <a:srgbClr val="D7E5D8"/>
                </a:solidFill>
                <a:latin typeface="Syne" pitchFamily="34" charset="0"/>
                <a:ea typeface="Syne" pitchFamily="34" charset="-122"/>
                <a:cs typeface="Syne" pitchFamily="34" charset="-120"/>
              </a:rPr>
              <a:t>Power Consumption</a:t>
            </a:r>
            <a:endParaRPr lang="en-US" sz="1676" dirty="0"/>
          </a:p>
        </p:txBody>
      </p:sp>
      <p:sp>
        <p:nvSpPr>
          <p:cNvPr id="14" name="Text 10"/>
          <p:cNvSpPr/>
          <p:nvPr/>
        </p:nvSpPr>
        <p:spPr>
          <a:xfrm>
            <a:off x="3515797" y="5256133"/>
            <a:ext cx="2112645" cy="340400"/>
          </a:xfrm>
          <a:prstGeom prst="rect">
            <a:avLst/>
          </a:prstGeom>
          <a:noFill/>
          <a:ln/>
        </p:spPr>
        <p:txBody>
          <a:bodyPr wrap="none" rtlCol="0" anchor="t"/>
          <a:lstStyle/>
          <a:p>
            <a:pPr indent="0" marL="0">
              <a:lnSpc>
                <a:spcPts val="2681"/>
              </a:lnSpc>
              <a:buNone/>
            </a:pPr>
            <a:r>
              <a:rPr lang="en-US" sz="1676" dirty="0">
                <a:solidFill>
                  <a:srgbClr val="D7E5D8"/>
                </a:solidFill>
                <a:latin typeface="Syne" pitchFamily="34" charset="0"/>
                <a:ea typeface="Syne" pitchFamily="34" charset="-122"/>
                <a:cs typeface="Syne" pitchFamily="34" charset="-120"/>
              </a:rPr>
              <a:t>Low</a:t>
            </a:r>
            <a:endParaRPr lang="en-US" sz="1676" dirty="0"/>
          </a:p>
        </p:txBody>
      </p:sp>
      <p:sp>
        <p:nvSpPr>
          <p:cNvPr id="15" name="Text 11"/>
          <p:cNvSpPr/>
          <p:nvPr/>
        </p:nvSpPr>
        <p:spPr>
          <a:xfrm>
            <a:off x="6061591" y="5256133"/>
            <a:ext cx="2116455" cy="340400"/>
          </a:xfrm>
          <a:prstGeom prst="rect">
            <a:avLst/>
          </a:prstGeom>
          <a:noFill/>
          <a:ln/>
        </p:spPr>
        <p:txBody>
          <a:bodyPr wrap="none" rtlCol="0" anchor="t"/>
          <a:lstStyle/>
          <a:p>
            <a:pPr indent="0" marL="0">
              <a:lnSpc>
                <a:spcPts val="2681"/>
              </a:lnSpc>
              <a:buNone/>
            </a:pPr>
            <a:r>
              <a:rPr lang="en-US" sz="1676" dirty="0">
                <a:solidFill>
                  <a:srgbClr val="D7E5D8"/>
                </a:solidFill>
                <a:latin typeface="Syne" pitchFamily="34" charset="0"/>
                <a:ea typeface="Syne" pitchFamily="34" charset="-122"/>
                <a:cs typeface="Syne" pitchFamily="34" charset="-120"/>
              </a:rPr>
              <a:t>High</a:t>
            </a:r>
            <a:endParaRPr lang="en-US" sz="1676" dirty="0"/>
          </a:p>
        </p:txBody>
      </p:sp>
      <p:sp>
        <p:nvSpPr>
          <p:cNvPr id="16" name="Shape 12"/>
          <p:cNvSpPr/>
          <p:nvPr/>
        </p:nvSpPr>
        <p:spPr>
          <a:xfrm>
            <a:off x="752356" y="5731788"/>
            <a:ext cx="7638455" cy="610910"/>
          </a:xfrm>
          <a:prstGeom prst="rect">
            <a:avLst/>
          </a:prstGeom>
          <a:solidFill>
            <a:srgbClr val="FFFFFF">
              <a:alpha val="4000"/>
            </a:srgbClr>
          </a:solidFill>
          <a:ln/>
        </p:spPr>
      </p:sp>
      <p:sp>
        <p:nvSpPr>
          <p:cNvPr id="17" name="Text 13"/>
          <p:cNvSpPr/>
          <p:nvPr/>
        </p:nvSpPr>
        <p:spPr>
          <a:xfrm>
            <a:off x="966192" y="5867043"/>
            <a:ext cx="2116455" cy="340400"/>
          </a:xfrm>
          <a:prstGeom prst="rect">
            <a:avLst/>
          </a:prstGeom>
          <a:noFill/>
          <a:ln/>
        </p:spPr>
        <p:txBody>
          <a:bodyPr wrap="none" rtlCol="0" anchor="t"/>
          <a:lstStyle/>
          <a:p>
            <a:pPr indent="0" marL="0">
              <a:lnSpc>
                <a:spcPts val="2681"/>
              </a:lnSpc>
              <a:buNone/>
            </a:pPr>
            <a:r>
              <a:rPr lang="en-US" sz="1676" dirty="0">
                <a:solidFill>
                  <a:srgbClr val="D7E5D8"/>
                </a:solidFill>
                <a:latin typeface="Syne" pitchFamily="34" charset="0"/>
                <a:ea typeface="Syne" pitchFamily="34" charset="-122"/>
                <a:cs typeface="Syne" pitchFamily="34" charset="-120"/>
              </a:rPr>
              <a:t>Latency</a:t>
            </a:r>
            <a:endParaRPr lang="en-US" sz="1676" dirty="0"/>
          </a:p>
        </p:txBody>
      </p:sp>
      <p:sp>
        <p:nvSpPr>
          <p:cNvPr id="18" name="Text 14"/>
          <p:cNvSpPr/>
          <p:nvPr/>
        </p:nvSpPr>
        <p:spPr>
          <a:xfrm>
            <a:off x="3515797" y="5867043"/>
            <a:ext cx="2112645" cy="340400"/>
          </a:xfrm>
          <a:prstGeom prst="rect">
            <a:avLst/>
          </a:prstGeom>
          <a:noFill/>
          <a:ln/>
        </p:spPr>
        <p:txBody>
          <a:bodyPr wrap="none" rtlCol="0" anchor="t"/>
          <a:lstStyle/>
          <a:p>
            <a:pPr indent="0" marL="0">
              <a:lnSpc>
                <a:spcPts val="2681"/>
              </a:lnSpc>
              <a:buNone/>
            </a:pPr>
            <a:r>
              <a:rPr lang="en-US" sz="1676" dirty="0">
                <a:solidFill>
                  <a:srgbClr val="D7E5D8"/>
                </a:solidFill>
                <a:latin typeface="Syne" pitchFamily="34" charset="0"/>
                <a:ea typeface="Syne" pitchFamily="34" charset="-122"/>
                <a:cs typeface="Syne" pitchFamily="34" charset="-120"/>
              </a:rPr>
              <a:t>Low</a:t>
            </a:r>
            <a:endParaRPr lang="en-US" sz="1676" dirty="0"/>
          </a:p>
        </p:txBody>
      </p:sp>
      <p:sp>
        <p:nvSpPr>
          <p:cNvPr id="19" name="Text 15"/>
          <p:cNvSpPr/>
          <p:nvPr/>
        </p:nvSpPr>
        <p:spPr>
          <a:xfrm>
            <a:off x="6061591" y="5867043"/>
            <a:ext cx="2116455" cy="340400"/>
          </a:xfrm>
          <a:prstGeom prst="rect">
            <a:avLst/>
          </a:prstGeom>
          <a:noFill/>
          <a:ln/>
        </p:spPr>
        <p:txBody>
          <a:bodyPr wrap="none" rtlCol="0" anchor="t"/>
          <a:lstStyle/>
          <a:p>
            <a:pPr indent="0" marL="0">
              <a:lnSpc>
                <a:spcPts val="2681"/>
              </a:lnSpc>
              <a:buNone/>
            </a:pPr>
            <a:r>
              <a:rPr lang="en-US" sz="1676" dirty="0">
                <a:solidFill>
                  <a:srgbClr val="D7E5D8"/>
                </a:solidFill>
                <a:latin typeface="Syne" pitchFamily="34" charset="0"/>
                <a:ea typeface="Syne" pitchFamily="34" charset="-122"/>
                <a:cs typeface="Syne" pitchFamily="34" charset="-120"/>
              </a:rPr>
              <a:t>Medium</a:t>
            </a:r>
            <a:endParaRPr lang="en-US" sz="1676" dirty="0"/>
          </a:p>
        </p:txBody>
      </p:sp>
      <p:sp>
        <p:nvSpPr>
          <p:cNvPr id="20" name="Shape 16"/>
          <p:cNvSpPr/>
          <p:nvPr/>
        </p:nvSpPr>
        <p:spPr>
          <a:xfrm>
            <a:off x="752356" y="6342698"/>
            <a:ext cx="7638455" cy="951309"/>
          </a:xfrm>
          <a:prstGeom prst="rect">
            <a:avLst/>
          </a:prstGeom>
          <a:solidFill>
            <a:srgbClr val="000000">
              <a:alpha val="4000"/>
            </a:srgbClr>
          </a:solidFill>
          <a:ln/>
        </p:spPr>
      </p:sp>
      <p:sp>
        <p:nvSpPr>
          <p:cNvPr id="21" name="Text 17"/>
          <p:cNvSpPr/>
          <p:nvPr/>
        </p:nvSpPr>
        <p:spPr>
          <a:xfrm>
            <a:off x="966192" y="6477952"/>
            <a:ext cx="2116455" cy="340400"/>
          </a:xfrm>
          <a:prstGeom prst="rect">
            <a:avLst/>
          </a:prstGeom>
          <a:noFill/>
          <a:ln/>
        </p:spPr>
        <p:txBody>
          <a:bodyPr wrap="none" rtlCol="0" anchor="t"/>
          <a:lstStyle/>
          <a:p>
            <a:pPr indent="0" marL="0">
              <a:lnSpc>
                <a:spcPts val="2681"/>
              </a:lnSpc>
              <a:buNone/>
            </a:pPr>
            <a:r>
              <a:rPr lang="en-US" sz="1676" dirty="0">
                <a:solidFill>
                  <a:srgbClr val="D7E5D8"/>
                </a:solidFill>
                <a:latin typeface="Syne" pitchFamily="34" charset="0"/>
                <a:ea typeface="Syne" pitchFamily="34" charset="-122"/>
                <a:cs typeface="Syne" pitchFamily="34" charset="-120"/>
              </a:rPr>
              <a:t>Performance</a:t>
            </a:r>
            <a:endParaRPr lang="en-US" sz="1676" dirty="0"/>
          </a:p>
        </p:txBody>
      </p:sp>
      <p:sp>
        <p:nvSpPr>
          <p:cNvPr id="22" name="Text 18"/>
          <p:cNvSpPr/>
          <p:nvPr/>
        </p:nvSpPr>
        <p:spPr>
          <a:xfrm>
            <a:off x="3515797" y="6477952"/>
            <a:ext cx="2112645" cy="680799"/>
          </a:xfrm>
          <a:prstGeom prst="rect">
            <a:avLst/>
          </a:prstGeom>
          <a:noFill/>
          <a:ln/>
        </p:spPr>
        <p:txBody>
          <a:bodyPr wrap="square" rtlCol="0" anchor="t"/>
          <a:lstStyle/>
          <a:p>
            <a:pPr indent="0" marL="0">
              <a:lnSpc>
                <a:spcPts val="2681"/>
              </a:lnSpc>
              <a:buNone/>
            </a:pPr>
            <a:r>
              <a:rPr lang="en-US" sz="1676" dirty="0">
                <a:solidFill>
                  <a:srgbClr val="D7E5D8"/>
                </a:solidFill>
                <a:latin typeface="Syne" pitchFamily="34" charset="0"/>
                <a:ea typeface="Syne" pitchFamily="34" charset="-122"/>
                <a:cs typeface="Syne" pitchFamily="34" charset="-120"/>
              </a:rPr>
              <a:t>Optimized for Inference</a:t>
            </a:r>
            <a:endParaRPr lang="en-US" sz="1676" dirty="0"/>
          </a:p>
        </p:txBody>
      </p:sp>
      <p:sp>
        <p:nvSpPr>
          <p:cNvPr id="23" name="Text 19"/>
          <p:cNvSpPr/>
          <p:nvPr/>
        </p:nvSpPr>
        <p:spPr>
          <a:xfrm>
            <a:off x="6061591" y="6477952"/>
            <a:ext cx="2116455" cy="680799"/>
          </a:xfrm>
          <a:prstGeom prst="rect">
            <a:avLst/>
          </a:prstGeom>
          <a:noFill/>
          <a:ln/>
        </p:spPr>
        <p:txBody>
          <a:bodyPr wrap="square" rtlCol="0" anchor="t"/>
          <a:lstStyle/>
          <a:p>
            <a:pPr indent="0" marL="0">
              <a:lnSpc>
                <a:spcPts val="2681"/>
              </a:lnSpc>
              <a:buNone/>
            </a:pPr>
            <a:r>
              <a:rPr lang="en-US" sz="1676" dirty="0">
                <a:solidFill>
                  <a:srgbClr val="D7E5D8"/>
                </a:solidFill>
                <a:latin typeface="Syne" pitchFamily="34" charset="0"/>
                <a:ea typeface="Syne" pitchFamily="34" charset="-122"/>
                <a:cs typeface="Syne" pitchFamily="34" charset="-120"/>
              </a:rPr>
              <a:t>Optimized for Training and Inference</a:t>
            </a:r>
            <a:endParaRPr lang="en-US" sz="1676" dirty="0"/>
          </a:p>
        </p:txBody>
      </p:sp>
      <p:pic>
        <p:nvPicPr>
          <p:cNvPr id="2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191226"/>
          </a:xfrm>
          <a:prstGeom prst="rect">
            <a:avLst/>
          </a:prstGeom>
        </p:spPr>
      </p:pic>
      <p:sp>
        <p:nvSpPr>
          <p:cNvPr id="5" name="Text 1"/>
          <p:cNvSpPr/>
          <p:nvPr/>
        </p:nvSpPr>
        <p:spPr>
          <a:xfrm>
            <a:off x="2527221" y="2677835"/>
            <a:ext cx="9575959" cy="1095613"/>
          </a:xfrm>
          <a:prstGeom prst="rect">
            <a:avLst/>
          </a:prstGeom>
          <a:noFill/>
          <a:ln/>
        </p:spPr>
        <p:txBody>
          <a:bodyPr wrap="square" rtlCol="0" anchor="t"/>
          <a:lstStyle/>
          <a:p>
            <a:pPr indent="0" marL="0">
              <a:lnSpc>
                <a:spcPts val="4314"/>
              </a:lnSpc>
              <a:buNone/>
            </a:pPr>
            <a:r>
              <a:rPr lang="en-US" sz="3451" b="1" dirty="0">
                <a:solidFill>
                  <a:srgbClr val="F0F4F1"/>
                </a:solidFill>
                <a:latin typeface="Syne" pitchFamily="34" charset="0"/>
                <a:ea typeface="Syne" pitchFamily="34" charset="-122"/>
                <a:cs typeface="Syne" pitchFamily="34" charset="-120"/>
              </a:rPr>
              <a:t>Advantages of GPU and Neural Engine Utilization</a:t>
            </a:r>
            <a:endParaRPr lang="en-US" sz="3451" dirty="0"/>
          </a:p>
        </p:txBody>
      </p:sp>
      <p:sp>
        <p:nvSpPr>
          <p:cNvPr id="6" name="Text 2"/>
          <p:cNvSpPr/>
          <p:nvPr/>
        </p:nvSpPr>
        <p:spPr>
          <a:xfrm>
            <a:off x="2527221" y="4036338"/>
            <a:ext cx="9575959" cy="560784"/>
          </a:xfrm>
          <a:prstGeom prst="rect">
            <a:avLst/>
          </a:prstGeom>
          <a:noFill/>
          <a:ln/>
        </p:spPr>
        <p:txBody>
          <a:bodyPr wrap="square" rtlCol="0" anchor="t"/>
          <a:lstStyle/>
          <a:p>
            <a:pPr indent="0" marL="0">
              <a:lnSpc>
                <a:spcPts val="2209"/>
              </a:lnSpc>
              <a:buNone/>
            </a:pPr>
            <a:r>
              <a:rPr lang="en-US" sz="1380" dirty="0">
                <a:solidFill>
                  <a:srgbClr val="D7E5D8"/>
                </a:solidFill>
                <a:latin typeface="Syne" pitchFamily="34" charset="0"/>
                <a:ea typeface="Syne" pitchFamily="34" charset="-122"/>
                <a:cs typeface="Syne" pitchFamily="34" charset="-120"/>
              </a:rPr>
              <a:t>Using GPUs and neural engines for AI training and inference offers several advantages. These technologies accelerate performance, reduce costs, and improve the efficiency of AI models.</a:t>
            </a:r>
            <a:endParaRPr lang="en-US" sz="1380" dirty="0"/>
          </a:p>
        </p:txBody>
      </p:sp>
      <p:pic>
        <p:nvPicPr>
          <p:cNvPr id="7" name="Image 2" descr="preencoded.png">    </p:cNvPr>
          <p:cNvPicPr>
            <a:picLocks noChangeAspect="1"/>
          </p:cNvPicPr>
          <p:nvPr/>
        </p:nvPicPr>
        <p:blipFill>
          <a:blip r:embed="rId3"/>
          <a:stretch>
            <a:fillRect/>
          </a:stretch>
        </p:blipFill>
        <p:spPr>
          <a:xfrm>
            <a:off x="2527221" y="4794290"/>
            <a:ext cx="438150" cy="438150"/>
          </a:xfrm>
          <a:prstGeom prst="rect">
            <a:avLst/>
          </a:prstGeom>
        </p:spPr>
      </p:pic>
      <p:sp>
        <p:nvSpPr>
          <p:cNvPr id="8" name="Text 3"/>
          <p:cNvSpPr/>
          <p:nvPr/>
        </p:nvSpPr>
        <p:spPr>
          <a:xfrm>
            <a:off x="2527221" y="5407700"/>
            <a:ext cx="2191226" cy="273844"/>
          </a:xfrm>
          <a:prstGeom prst="rect">
            <a:avLst/>
          </a:prstGeom>
          <a:noFill/>
          <a:ln/>
        </p:spPr>
        <p:txBody>
          <a:bodyPr wrap="none" rtlCol="0" anchor="t"/>
          <a:lstStyle/>
          <a:p>
            <a:pPr algn="l" indent="0" marL="0">
              <a:lnSpc>
                <a:spcPts val="2157"/>
              </a:lnSpc>
              <a:buNone/>
            </a:pPr>
            <a:r>
              <a:rPr lang="en-US" sz="1725" b="1" dirty="0">
                <a:solidFill>
                  <a:srgbClr val="D7E5D8"/>
                </a:solidFill>
                <a:latin typeface="Syne" pitchFamily="34" charset="0"/>
                <a:ea typeface="Syne" pitchFamily="34" charset="-122"/>
                <a:cs typeface="Syne" pitchFamily="34" charset="-120"/>
              </a:rPr>
              <a:t>Speed</a:t>
            </a:r>
            <a:endParaRPr lang="en-US" sz="1725" dirty="0"/>
          </a:p>
        </p:txBody>
      </p:sp>
      <p:sp>
        <p:nvSpPr>
          <p:cNvPr id="9" name="Text 4"/>
          <p:cNvSpPr/>
          <p:nvPr/>
        </p:nvSpPr>
        <p:spPr>
          <a:xfrm>
            <a:off x="2527221" y="5786676"/>
            <a:ext cx="2196822" cy="1682353"/>
          </a:xfrm>
          <a:prstGeom prst="rect">
            <a:avLst/>
          </a:prstGeom>
          <a:noFill/>
          <a:ln/>
        </p:spPr>
        <p:txBody>
          <a:bodyPr wrap="square" rtlCol="0" anchor="t"/>
          <a:lstStyle/>
          <a:p>
            <a:pPr algn="l" indent="0" marL="0">
              <a:lnSpc>
                <a:spcPts val="2209"/>
              </a:lnSpc>
              <a:buNone/>
            </a:pPr>
            <a:r>
              <a:rPr lang="en-US" sz="1380" dirty="0">
                <a:solidFill>
                  <a:srgbClr val="D7E5D8"/>
                </a:solidFill>
                <a:latin typeface="Syne" pitchFamily="34" charset="0"/>
                <a:ea typeface="Syne" pitchFamily="34" charset="-122"/>
                <a:cs typeface="Syne" pitchFamily="34" charset="-120"/>
              </a:rPr>
              <a:t>GPUs and neural engines significantly speed up training and inference processes, allowing for faster model development and deployment.</a:t>
            </a:r>
            <a:endParaRPr lang="en-US" sz="1380" dirty="0"/>
          </a:p>
        </p:txBody>
      </p:sp>
      <p:pic>
        <p:nvPicPr>
          <p:cNvPr id="10" name="Image 3" descr="preencoded.png">    </p:cNvPr>
          <p:cNvPicPr>
            <a:picLocks noChangeAspect="1"/>
          </p:cNvPicPr>
          <p:nvPr/>
        </p:nvPicPr>
        <p:blipFill>
          <a:blip r:embed="rId4"/>
          <a:stretch>
            <a:fillRect/>
          </a:stretch>
        </p:blipFill>
        <p:spPr>
          <a:xfrm>
            <a:off x="4986933" y="4794290"/>
            <a:ext cx="438150" cy="438150"/>
          </a:xfrm>
          <a:prstGeom prst="rect">
            <a:avLst/>
          </a:prstGeom>
        </p:spPr>
      </p:pic>
      <p:sp>
        <p:nvSpPr>
          <p:cNvPr id="11" name="Text 5"/>
          <p:cNvSpPr/>
          <p:nvPr/>
        </p:nvSpPr>
        <p:spPr>
          <a:xfrm>
            <a:off x="4986933" y="5407700"/>
            <a:ext cx="2196822" cy="547688"/>
          </a:xfrm>
          <a:prstGeom prst="rect">
            <a:avLst/>
          </a:prstGeom>
          <a:noFill/>
          <a:ln/>
        </p:spPr>
        <p:txBody>
          <a:bodyPr wrap="square" rtlCol="0" anchor="t"/>
          <a:lstStyle/>
          <a:p>
            <a:pPr algn="l" indent="0" marL="0">
              <a:lnSpc>
                <a:spcPts val="2157"/>
              </a:lnSpc>
              <a:buNone/>
            </a:pPr>
            <a:r>
              <a:rPr lang="en-US" sz="1725" b="1" dirty="0">
                <a:solidFill>
                  <a:srgbClr val="D7E5D8"/>
                </a:solidFill>
                <a:latin typeface="Syne" pitchFamily="34" charset="0"/>
                <a:ea typeface="Syne" pitchFamily="34" charset="-122"/>
                <a:cs typeface="Syne" pitchFamily="34" charset="-120"/>
              </a:rPr>
              <a:t>Cost Reduction</a:t>
            </a:r>
            <a:endParaRPr lang="en-US" sz="1725" dirty="0"/>
          </a:p>
        </p:txBody>
      </p:sp>
      <p:sp>
        <p:nvSpPr>
          <p:cNvPr id="12" name="Text 6"/>
          <p:cNvSpPr/>
          <p:nvPr/>
        </p:nvSpPr>
        <p:spPr>
          <a:xfrm>
            <a:off x="4986933" y="6060519"/>
            <a:ext cx="2196822" cy="1682353"/>
          </a:xfrm>
          <a:prstGeom prst="rect">
            <a:avLst/>
          </a:prstGeom>
          <a:noFill/>
          <a:ln/>
        </p:spPr>
        <p:txBody>
          <a:bodyPr wrap="square" rtlCol="0" anchor="t"/>
          <a:lstStyle/>
          <a:p>
            <a:pPr algn="l" indent="0" marL="0">
              <a:lnSpc>
                <a:spcPts val="2209"/>
              </a:lnSpc>
              <a:buNone/>
            </a:pPr>
            <a:r>
              <a:rPr lang="en-US" sz="1380" dirty="0">
                <a:solidFill>
                  <a:srgbClr val="D7E5D8"/>
                </a:solidFill>
                <a:latin typeface="Syne" pitchFamily="34" charset="0"/>
                <a:ea typeface="Syne" pitchFamily="34" charset="-122"/>
                <a:cs typeface="Syne" pitchFamily="34" charset="-120"/>
              </a:rPr>
              <a:t>Efficient hardware reduces the computational resources needed for AI, leading to lower energy consumption and overall cost savings.</a:t>
            </a:r>
            <a:endParaRPr lang="en-US" sz="1380" dirty="0"/>
          </a:p>
        </p:txBody>
      </p:sp>
      <p:pic>
        <p:nvPicPr>
          <p:cNvPr id="13" name="Image 4" descr="preencoded.png">    </p:cNvPr>
          <p:cNvPicPr>
            <a:picLocks noChangeAspect="1"/>
          </p:cNvPicPr>
          <p:nvPr/>
        </p:nvPicPr>
        <p:blipFill>
          <a:blip r:embed="rId5"/>
          <a:stretch>
            <a:fillRect/>
          </a:stretch>
        </p:blipFill>
        <p:spPr>
          <a:xfrm>
            <a:off x="7446645" y="4794290"/>
            <a:ext cx="438150" cy="438150"/>
          </a:xfrm>
          <a:prstGeom prst="rect">
            <a:avLst/>
          </a:prstGeom>
        </p:spPr>
      </p:pic>
      <p:sp>
        <p:nvSpPr>
          <p:cNvPr id="14" name="Text 7"/>
          <p:cNvSpPr/>
          <p:nvPr/>
        </p:nvSpPr>
        <p:spPr>
          <a:xfrm>
            <a:off x="7446645" y="5407700"/>
            <a:ext cx="2196822" cy="547688"/>
          </a:xfrm>
          <a:prstGeom prst="rect">
            <a:avLst/>
          </a:prstGeom>
          <a:noFill/>
          <a:ln/>
        </p:spPr>
        <p:txBody>
          <a:bodyPr wrap="square" rtlCol="0" anchor="t"/>
          <a:lstStyle/>
          <a:p>
            <a:pPr algn="l" indent="0" marL="0">
              <a:lnSpc>
                <a:spcPts val="2157"/>
              </a:lnSpc>
              <a:buNone/>
            </a:pPr>
            <a:r>
              <a:rPr lang="en-US" sz="1725" b="1" dirty="0">
                <a:solidFill>
                  <a:srgbClr val="D7E5D8"/>
                </a:solidFill>
                <a:latin typeface="Syne" pitchFamily="34" charset="0"/>
                <a:ea typeface="Syne" pitchFamily="34" charset="-122"/>
                <a:cs typeface="Syne" pitchFamily="34" charset="-120"/>
              </a:rPr>
              <a:t>Power Efficiency</a:t>
            </a:r>
            <a:endParaRPr lang="en-US" sz="1725" dirty="0"/>
          </a:p>
        </p:txBody>
      </p:sp>
      <p:sp>
        <p:nvSpPr>
          <p:cNvPr id="15" name="Text 8"/>
          <p:cNvSpPr/>
          <p:nvPr/>
        </p:nvSpPr>
        <p:spPr>
          <a:xfrm>
            <a:off x="7446645" y="6060519"/>
            <a:ext cx="2196822" cy="1682353"/>
          </a:xfrm>
          <a:prstGeom prst="rect">
            <a:avLst/>
          </a:prstGeom>
          <a:noFill/>
          <a:ln/>
        </p:spPr>
        <p:txBody>
          <a:bodyPr wrap="square" rtlCol="0" anchor="t"/>
          <a:lstStyle/>
          <a:p>
            <a:pPr algn="l" indent="0" marL="0">
              <a:lnSpc>
                <a:spcPts val="2209"/>
              </a:lnSpc>
              <a:buNone/>
            </a:pPr>
            <a:r>
              <a:rPr lang="en-US" sz="1380" dirty="0">
                <a:solidFill>
                  <a:srgbClr val="D7E5D8"/>
                </a:solidFill>
                <a:latin typeface="Syne" pitchFamily="34" charset="0"/>
                <a:ea typeface="Syne" pitchFamily="34" charset="-122"/>
                <a:cs typeface="Syne" pitchFamily="34" charset="-120"/>
              </a:rPr>
              <a:t>Neural engines are specifically designed for low-power inference, making them ideal for mobile and edge devices with limited battery life.</a:t>
            </a:r>
            <a:endParaRPr lang="en-US" sz="1380" dirty="0"/>
          </a:p>
        </p:txBody>
      </p:sp>
      <p:pic>
        <p:nvPicPr>
          <p:cNvPr id="16" name="Image 5" descr="preencoded.png">    </p:cNvPr>
          <p:cNvPicPr>
            <a:picLocks noChangeAspect="1"/>
          </p:cNvPicPr>
          <p:nvPr/>
        </p:nvPicPr>
        <p:blipFill>
          <a:blip r:embed="rId6"/>
          <a:stretch>
            <a:fillRect/>
          </a:stretch>
        </p:blipFill>
        <p:spPr>
          <a:xfrm>
            <a:off x="9906357" y="4794290"/>
            <a:ext cx="438150" cy="438150"/>
          </a:xfrm>
          <a:prstGeom prst="rect">
            <a:avLst/>
          </a:prstGeom>
        </p:spPr>
      </p:pic>
      <p:sp>
        <p:nvSpPr>
          <p:cNvPr id="17" name="Text 9"/>
          <p:cNvSpPr/>
          <p:nvPr/>
        </p:nvSpPr>
        <p:spPr>
          <a:xfrm>
            <a:off x="9906357" y="5407700"/>
            <a:ext cx="2191226" cy="273844"/>
          </a:xfrm>
          <a:prstGeom prst="rect">
            <a:avLst/>
          </a:prstGeom>
          <a:noFill/>
          <a:ln/>
        </p:spPr>
        <p:txBody>
          <a:bodyPr wrap="none" rtlCol="0" anchor="t"/>
          <a:lstStyle/>
          <a:p>
            <a:pPr algn="l" indent="0" marL="0">
              <a:lnSpc>
                <a:spcPts val="2157"/>
              </a:lnSpc>
              <a:buNone/>
            </a:pPr>
            <a:r>
              <a:rPr lang="en-US" sz="1725" b="1" dirty="0">
                <a:solidFill>
                  <a:srgbClr val="D7E5D8"/>
                </a:solidFill>
                <a:latin typeface="Syne" pitchFamily="34" charset="0"/>
                <a:ea typeface="Syne" pitchFamily="34" charset="-122"/>
                <a:cs typeface="Syne" pitchFamily="34" charset="-120"/>
              </a:rPr>
              <a:t>Scalability</a:t>
            </a:r>
            <a:endParaRPr lang="en-US" sz="1725" dirty="0"/>
          </a:p>
        </p:txBody>
      </p:sp>
      <p:sp>
        <p:nvSpPr>
          <p:cNvPr id="18" name="Text 10"/>
          <p:cNvSpPr/>
          <p:nvPr/>
        </p:nvSpPr>
        <p:spPr>
          <a:xfrm>
            <a:off x="9906357" y="5786676"/>
            <a:ext cx="2196822" cy="1682353"/>
          </a:xfrm>
          <a:prstGeom prst="rect">
            <a:avLst/>
          </a:prstGeom>
          <a:noFill/>
          <a:ln/>
        </p:spPr>
        <p:txBody>
          <a:bodyPr wrap="square" rtlCol="0" anchor="t"/>
          <a:lstStyle/>
          <a:p>
            <a:pPr algn="l" indent="0" marL="0">
              <a:lnSpc>
                <a:spcPts val="2209"/>
              </a:lnSpc>
              <a:buNone/>
            </a:pPr>
            <a:r>
              <a:rPr lang="en-US" sz="1380" dirty="0">
                <a:solidFill>
                  <a:srgbClr val="D7E5D8"/>
                </a:solidFill>
                <a:latin typeface="Syne" pitchFamily="34" charset="0"/>
                <a:ea typeface="Syne" pitchFamily="34" charset="-122"/>
                <a:cs typeface="Syne" pitchFamily="34" charset="-120"/>
              </a:rPr>
              <a:t>GPUs and neural engines can be scaled to handle massive datasets and complex AI models, enabling the development of advanced AI applications.</a:t>
            </a:r>
            <a:endParaRPr lang="en-US" sz="1380" dirty="0"/>
          </a:p>
        </p:txBody>
      </p:sp>
      <p:pic>
        <p:nvPicPr>
          <p:cNvPr id="19"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425940"/>
          </a:xfrm>
          <a:prstGeom prst="rect">
            <a:avLst/>
          </a:prstGeom>
          <a:solidFill>
            <a:srgbClr val="152025">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160270"/>
          </a:xfrm>
          <a:prstGeom prst="rect">
            <a:avLst/>
          </a:prstGeom>
        </p:spPr>
      </p:pic>
      <p:sp>
        <p:nvSpPr>
          <p:cNvPr id="5" name="Text 1"/>
          <p:cNvSpPr/>
          <p:nvPr/>
        </p:nvSpPr>
        <p:spPr>
          <a:xfrm>
            <a:off x="2594967" y="2635448"/>
            <a:ext cx="9440347" cy="1620203"/>
          </a:xfrm>
          <a:prstGeom prst="rect">
            <a:avLst/>
          </a:prstGeom>
          <a:noFill/>
          <a:ln/>
        </p:spPr>
        <p:txBody>
          <a:bodyPr wrap="square" rtlCol="0" anchor="t"/>
          <a:lstStyle/>
          <a:p>
            <a:pPr indent="0" marL="0">
              <a:lnSpc>
                <a:spcPts val="4253"/>
              </a:lnSpc>
              <a:buNone/>
            </a:pPr>
            <a:r>
              <a:rPr lang="en-US" sz="3402" b="1" dirty="0">
                <a:solidFill>
                  <a:srgbClr val="F0F4F1"/>
                </a:solidFill>
                <a:latin typeface="Syne" pitchFamily="34" charset="0"/>
                <a:ea typeface="Syne" pitchFamily="34" charset="-122"/>
                <a:cs typeface="Syne" pitchFamily="34" charset="-120"/>
              </a:rPr>
              <a:t>Challenges and Limitations of GPU and Neural Engine Usage</a:t>
            </a:r>
            <a:endParaRPr lang="en-US" sz="3402" dirty="0"/>
          </a:p>
        </p:txBody>
      </p:sp>
      <p:sp>
        <p:nvSpPr>
          <p:cNvPr id="6" name="Text 2"/>
          <p:cNvSpPr/>
          <p:nvPr/>
        </p:nvSpPr>
        <p:spPr>
          <a:xfrm>
            <a:off x="2594967" y="4514850"/>
            <a:ext cx="9440347" cy="553164"/>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While GPUs and neural engines offer substantial benefits, they also come with certain challenges and limitations. These include cost considerations, technical expertise requirements, and potential hardware limitations.</a:t>
            </a:r>
            <a:endParaRPr lang="en-US" sz="1361" dirty="0"/>
          </a:p>
        </p:txBody>
      </p:sp>
      <p:sp>
        <p:nvSpPr>
          <p:cNvPr id="7" name="Shape 3"/>
          <p:cNvSpPr/>
          <p:nvPr/>
        </p:nvSpPr>
        <p:spPr>
          <a:xfrm>
            <a:off x="7120711" y="5456634"/>
            <a:ext cx="388739" cy="388739"/>
          </a:xfrm>
          <a:prstGeom prst="roundRect">
            <a:avLst>
              <a:gd name="adj" fmla="val 18672"/>
            </a:avLst>
          </a:prstGeom>
          <a:solidFill>
            <a:srgbClr val="547808"/>
          </a:solidFill>
          <a:ln w="7620">
            <a:solidFill>
              <a:srgbClr val="6D9121"/>
            </a:solidFill>
            <a:prstDash val="solid"/>
          </a:ln>
        </p:spPr>
      </p:sp>
      <p:sp>
        <p:nvSpPr>
          <p:cNvPr id="8" name="Text 4"/>
          <p:cNvSpPr/>
          <p:nvPr/>
        </p:nvSpPr>
        <p:spPr>
          <a:xfrm>
            <a:off x="7246441" y="5521404"/>
            <a:ext cx="137160" cy="259199"/>
          </a:xfrm>
          <a:prstGeom prst="rect">
            <a:avLst/>
          </a:prstGeom>
          <a:noFill/>
          <a:ln/>
        </p:spPr>
        <p:txBody>
          <a:bodyPr wrap="none" rtlCol="0" anchor="t"/>
          <a:lstStyle/>
          <a:p>
            <a:pPr algn="ctr" indent="0" marL="0">
              <a:lnSpc>
                <a:spcPts val="2041"/>
              </a:lnSpc>
              <a:buNone/>
            </a:pPr>
            <a:r>
              <a:rPr lang="en-US" sz="2041" b="1" dirty="0">
                <a:solidFill>
                  <a:srgbClr val="D7E5D8"/>
                </a:solidFill>
                <a:latin typeface="Syne" pitchFamily="34" charset="0"/>
                <a:ea typeface="Syne" pitchFamily="34" charset="-122"/>
                <a:cs typeface="Syne" pitchFamily="34" charset="-120"/>
              </a:rPr>
              <a:t>1</a:t>
            </a:r>
            <a:endParaRPr lang="en-US" sz="2041" dirty="0"/>
          </a:p>
        </p:txBody>
      </p:sp>
      <p:sp>
        <p:nvSpPr>
          <p:cNvPr id="9" name="Text 5"/>
          <p:cNvSpPr/>
          <p:nvPr/>
        </p:nvSpPr>
        <p:spPr>
          <a:xfrm>
            <a:off x="4204335" y="5435084"/>
            <a:ext cx="2160270" cy="269915"/>
          </a:xfrm>
          <a:prstGeom prst="rect">
            <a:avLst/>
          </a:prstGeom>
          <a:noFill/>
          <a:ln/>
        </p:spPr>
        <p:txBody>
          <a:bodyPr wrap="none" rtlCol="0" anchor="t"/>
          <a:lstStyle/>
          <a:p>
            <a:pPr algn="r" indent="0" marL="0">
              <a:lnSpc>
                <a:spcPts val="2126"/>
              </a:lnSpc>
              <a:buNone/>
            </a:pPr>
            <a:r>
              <a:rPr lang="en-US" sz="1701" b="1" dirty="0">
                <a:solidFill>
                  <a:srgbClr val="D7E5D8"/>
                </a:solidFill>
                <a:latin typeface="Syne" pitchFamily="34" charset="0"/>
                <a:ea typeface="Syne" pitchFamily="34" charset="-122"/>
                <a:cs typeface="Syne" pitchFamily="34" charset="-120"/>
              </a:rPr>
              <a:t>Cost</a:t>
            </a:r>
            <a:endParaRPr lang="en-US" sz="1701" dirty="0"/>
          </a:p>
        </p:txBody>
      </p:sp>
      <p:sp>
        <p:nvSpPr>
          <p:cNvPr id="10" name="Text 6"/>
          <p:cNvSpPr/>
          <p:nvPr/>
        </p:nvSpPr>
        <p:spPr>
          <a:xfrm>
            <a:off x="2594967" y="5808583"/>
            <a:ext cx="3769638" cy="829747"/>
          </a:xfrm>
          <a:prstGeom prst="rect">
            <a:avLst/>
          </a:prstGeom>
          <a:noFill/>
          <a:ln/>
        </p:spPr>
        <p:txBody>
          <a:bodyPr wrap="square" rtlCol="0" anchor="t"/>
          <a:lstStyle/>
          <a:p>
            <a:pPr algn="r" indent="0" marL="0">
              <a:lnSpc>
                <a:spcPts val="2177"/>
              </a:lnSpc>
              <a:buNone/>
            </a:pPr>
            <a:r>
              <a:rPr lang="en-US" sz="1361" dirty="0">
                <a:solidFill>
                  <a:srgbClr val="D7E5D8"/>
                </a:solidFill>
                <a:latin typeface="Syne" pitchFamily="34" charset="0"/>
                <a:ea typeface="Syne" pitchFamily="34" charset="-122"/>
                <a:cs typeface="Syne" pitchFamily="34" charset="-120"/>
              </a:rPr>
              <a:t>High-performance GPUs and specialized neural engines can be expensive, especially for businesses and researchers with limited budgets.</a:t>
            </a:r>
            <a:endParaRPr lang="en-US" sz="1361" dirty="0"/>
          </a:p>
        </p:txBody>
      </p:sp>
      <p:sp>
        <p:nvSpPr>
          <p:cNvPr id="11" name="Shape 7"/>
          <p:cNvSpPr/>
          <p:nvPr/>
        </p:nvSpPr>
        <p:spPr>
          <a:xfrm>
            <a:off x="7120711" y="6320671"/>
            <a:ext cx="388739" cy="388739"/>
          </a:xfrm>
          <a:prstGeom prst="roundRect">
            <a:avLst>
              <a:gd name="adj" fmla="val 18672"/>
            </a:avLst>
          </a:prstGeom>
          <a:solidFill>
            <a:srgbClr val="547808"/>
          </a:solidFill>
          <a:ln w="7620">
            <a:solidFill>
              <a:srgbClr val="6D9121"/>
            </a:solidFill>
            <a:prstDash val="solid"/>
          </a:ln>
        </p:spPr>
      </p:sp>
      <p:sp>
        <p:nvSpPr>
          <p:cNvPr id="12" name="Text 8"/>
          <p:cNvSpPr/>
          <p:nvPr/>
        </p:nvSpPr>
        <p:spPr>
          <a:xfrm>
            <a:off x="7185005" y="6385441"/>
            <a:ext cx="260033" cy="259199"/>
          </a:xfrm>
          <a:prstGeom prst="rect">
            <a:avLst/>
          </a:prstGeom>
          <a:noFill/>
          <a:ln/>
        </p:spPr>
        <p:txBody>
          <a:bodyPr wrap="none" rtlCol="0" anchor="t"/>
          <a:lstStyle/>
          <a:p>
            <a:pPr algn="ctr" indent="0" marL="0">
              <a:lnSpc>
                <a:spcPts val="2041"/>
              </a:lnSpc>
              <a:buNone/>
            </a:pPr>
            <a:r>
              <a:rPr lang="en-US" sz="2041" b="1" dirty="0">
                <a:solidFill>
                  <a:srgbClr val="D7E5D8"/>
                </a:solidFill>
                <a:latin typeface="Syne" pitchFamily="34" charset="0"/>
                <a:ea typeface="Syne" pitchFamily="34" charset="-122"/>
                <a:cs typeface="Syne" pitchFamily="34" charset="-120"/>
              </a:rPr>
              <a:t>2</a:t>
            </a:r>
            <a:endParaRPr lang="en-US" sz="2041" dirty="0"/>
          </a:p>
        </p:txBody>
      </p:sp>
      <p:sp>
        <p:nvSpPr>
          <p:cNvPr id="13" name="Text 9"/>
          <p:cNvSpPr/>
          <p:nvPr/>
        </p:nvSpPr>
        <p:spPr>
          <a:xfrm>
            <a:off x="8265557" y="6299121"/>
            <a:ext cx="3391614" cy="269915"/>
          </a:xfrm>
          <a:prstGeom prst="rect">
            <a:avLst/>
          </a:prstGeom>
          <a:noFill/>
          <a:ln/>
        </p:spPr>
        <p:txBody>
          <a:bodyPr wrap="none" rtlCol="0" anchor="t"/>
          <a:lstStyle/>
          <a:p>
            <a:pPr algn="l" indent="0" marL="0">
              <a:lnSpc>
                <a:spcPts val="2126"/>
              </a:lnSpc>
              <a:buNone/>
            </a:pPr>
            <a:r>
              <a:rPr lang="en-US" sz="1701" b="1" dirty="0">
                <a:solidFill>
                  <a:srgbClr val="D7E5D8"/>
                </a:solidFill>
                <a:latin typeface="Syne" pitchFamily="34" charset="0"/>
                <a:ea typeface="Syne" pitchFamily="34" charset="-122"/>
                <a:cs typeface="Syne" pitchFamily="34" charset="-120"/>
              </a:rPr>
              <a:t>Technical Expertise</a:t>
            </a:r>
            <a:endParaRPr lang="en-US" sz="1701" dirty="0"/>
          </a:p>
        </p:txBody>
      </p:sp>
      <p:sp>
        <p:nvSpPr>
          <p:cNvPr id="14" name="Text 10"/>
          <p:cNvSpPr/>
          <p:nvPr/>
        </p:nvSpPr>
        <p:spPr>
          <a:xfrm>
            <a:off x="8265557" y="6672620"/>
            <a:ext cx="3769757" cy="1106329"/>
          </a:xfrm>
          <a:prstGeom prst="rect">
            <a:avLst/>
          </a:prstGeom>
          <a:noFill/>
          <a:ln/>
        </p:spPr>
        <p:txBody>
          <a:bodyPr wrap="square" rtlCol="0" anchor="t"/>
          <a:lstStyle/>
          <a:p>
            <a:pPr algn="l" indent="0" marL="0">
              <a:lnSpc>
                <a:spcPts val="2177"/>
              </a:lnSpc>
              <a:buNone/>
            </a:pPr>
            <a:r>
              <a:rPr lang="en-US" sz="1361" dirty="0">
                <a:solidFill>
                  <a:srgbClr val="D7E5D8"/>
                </a:solidFill>
                <a:latin typeface="Syne" pitchFamily="34" charset="0"/>
                <a:ea typeface="Syne" pitchFamily="34" charset="-122"/>
                <a:cs typeface="Syne" pitchFamily="34" charset="-120"/>
              </a:rPr>
              <a:t>Developing and deploying AI models on these platforms requires specialized skills and knowledge of parallel computing and hardware optimization.</a:t>
            </a:r>
            <a:endParaRPr lang="en-US" sz="1361" dirty="0"/>
          </a:p>
        </p:txBody>
      </p:sp>
      <p:sp>
        <p:nvSpPr>
          <p:cNvPr id="15" name="Shape 11"/>
          <p:cNvSpPr/>
          <p:nvPr/>
        </p:nvSpPr>
        <p:spPr>
          <a:xfrm>
            <a:off x="7120711" y="7319724"/>
            <a:ext cx="388739" cy="388739"/>
          </a:xfrm>
          <a:prstGeom prst="roundRect">
            <a:avLst>
              <a:gd name="adj" fmla="val 18672"/>
            </a:avLst>
          </a:prstGeom>
          <a:solidFill>
            <a:srgbClr val="547808"/>
          </a:solidFill>
          <a:ln w="7620">
            <a:solidFill>
              <a:srgbClr val="6D9121"/>
            </a:solidFill>
            <a:prstDash val="solid"/>
          </a:ln>
        </p:spPr>
      </p:sp>
      <p:sp>
        <p:nvSpPr>
          <p:cNvPr id="16" name="Text 12"/>
          <p:cNvSpPr/>
          <p:nvPr/>
        </p:nvSpPr>
        <p:spPr>
          <a:xfrm>
            <a:off x="7178338" y="7384494"/>
            <a:ext cx="273487" cy="259199"/>
          </a:xfrm>
          <a:prstGeom prst="rect">
            <a:avLst/>
          </a:prstGeom>
          <a:noFill/>
          <a:ln/>
        </p:spPr>
        <p:txBody>
          <a:bodyPr wrap="none" rtlCol="0" anchor="t"/>
          <a:lstStyle/>
          <a:p>
            <a:pPr algn="ctr" indent="0" marL="0">
              <a:lnSpc>
                <a:spcPts val="2041"/>
              </a:lnSpc>
              <a:buNone/>
            </a:pPr>
            <a:r>
              <a:rPr lang="en-US" sz="2041" b="1" dirty="0">
                <a:solidFill>
                  <a:srgbClr val="D7E5D8"/>
                </a:solidFill>
                <a:latin typeface="Syne" pitchFamily="34" charset="0"/>
                <a:ea typeface="Syne" pitchFamily="34" charset="-122"/>
                <a:cs typeface="Syne" pitchFamily="34" charset="-120"/>
              </a:rPr>
              <a:t>3</a:t>
            </a:r>
            <a:endParaRPr lang="en-US" sz="2041" dirty="0"/>
          </a:p>
        </p:txBody>
      </p:sp>
      <p:sp>
        <p:nvSpPr>
          <p:cNvPr id="17" name="Text 13"/>
          <p:cNvSpPr/>
          <p:nvPr/>
        </p:nvSpPr>
        <p:spPr>
          <a:xfrm>
            <a:off x="2645450" y="7298174"/>
            <a:ext cx="3719155" cy="269915"/>
          </a:xfrm>
          <a:prstGeom prst="rect">
            <a:avLst/>
          </a:prstGeom>
          <a:noFill/>
          <a:ln/>
        </p:spPr>
        <p:txBody>
          <a:bodyPr wrap="none" rtlCol="0" anchor="t"/>
          <a:lstStyle/>
          <a:p>
            <a:pPr algn="r" indent="0" marL="0">
              <a:lnSpc>
                <a:spcPts val="2126"/>
              </a:lnSpc>
              <a:buNone/>
            </a:pPr>
            <a:r>
              <a:rPr lang="en-US" sz="1701" b="1" dirty="0">
                <a:solidFill>
                  <a:srgbClr val="D7E5D8"/>
                </a:solidFill>
                <a:latin typeface="Syne" pitchFamily="34" charset="0"/>
                <a:ea typeface="Syne" pitchFamily="34" charset="-122"/>
                <a:cs typeface="Syne" pitchFamily="34" charset="-120"/>
              </a:rPr>
              <a:t>Hardware Limitations</a:t>
            </a:r>
            <a:endParaRPr lang="en-US" sz="1701" dirty="0"/>
          </a:p>
        </p:txBody>
      </p:sp>
      <p:sp>
        <p:nvSpPr>
          <p:cNvPr id="18" name="Text 14"/>
          <p:cNvSpPr/>
          <p:nvPr/>
        </p:nvSpPr>
        <p:spPr>
          <a:xfrm>
            <a:off x="2594967" y="7671673"/>
            <a:ext cx="3769638" cy="1106329"/>
          </a:xfrm>
          <a:prstGeom prst="rect">
            <a:avLst/>
          </a:prstGeom>
          <a:noFill/>
          <a:ln/>
        </p:spPr>
        <p:txBody>
          <a:bodyPr wrap="square" rtlCol="0" anchor="t"/>
          <a:lstStyle/>
          <a:p>
            <a:pPr algn="r" indent="0" marL="0">
              <a:lnSpc>
                <a:spcPts val="2177"/>
              </a:lnSpc>
              <a:buNone/>
            </a:pPr>
            <a:r>
              <a:rPr lang="en-US" sz="1361" dirty="0">
                <a:solidFill>
                  <a:srgbClr val="D7E5D8"/>
                </a:solidFill>
                <a:latin typeface="Syne" pitchFamily="34" charset="0"/>
                <a:ea typeface="Syne" pitchFamily="34" charset="-122"/>
                <a:cs typeface="Syne" pitchFamily="34" charset="-120"/>
              </a:rPr>
              <a:t>GPUs and neural engines have specific limitations in terms of memory capacity, processing power, and compatibility with different software and platforms.</a:t>
            </a:r>
            <a:endParaRPr lang="en-US" sz="1361" dirty="0"/>
          </a:p>
        </p:txBody>
      </p:sp>
      <p:pic>
        <p:nvPicPr>
          <p:cNvPr id="1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091238" y="559118"/>
            <a:ext cx="7934325" cy="1620203"/>
          </a:xfrm>
          <a:prstGeom prst="rect">
            <a:avLst/>
          </a:prstGeom>
          <a:noFill/>
          <a:ln/>
        </p:spPr>
        <p:txBody>
          <a:bodyPr wrap="square" rtlCol="0" anchor="t"/>
          <a:lstStyle/>
          <a:p>
            <a:pPr indent="0" marL="0">
              <a:lnSpc>
                <a:spcPts val="4253"/>
              </a:lnSpc>
              <a:buNone/>
            </a:pPr>
            <a:r>
              <a:rPr lang="en-US" sz="3402" b="1" dirty="0">
                <a:solidFill>
                  <a:srgbClr val="F0F4F1"/>
                </a:solidFill>
                <a:latin typeface="Syne" pitchFamily="34" charset="0"/>
                <a:ea typeface="Syne" pitchFamily="34" charset="-122"/>
                <a:cs typeface="Syne" pitchFamily="34" charset="-120"/>
              </a:rPr>
              <a:t>Conclusion: The Future of AI Training and Inference</a:t>
            </a:r>
            <a:endParaRPr lang="en-US" sz="3402" dirty="0"/>
          </a:p>
        </p:txBody>
      </p:sp>
      <p:sp>
        <p:nvSpPr>
          <p:cNvPr id="6" name="Text 2"/>
          <p:cNvSpPr/>
          <p:nvPr/>
        </p:nvSpPr>
        <p:spPr>
          <a:xfrm>
            <a:off x="6091238" y="2438519"/>
            <a:ext cx="7934325" cy="829747"/>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The use of GPUs and neural engines is revolutionizing AI training and inference. As these technologies continue to advance, we can expect further improvements in speed, efficiency, and accessibility, making AI more powerful and impactful in various domains.</a:t>
            </a:r>
            <a:endParaRPr lang="en-US" sz="1361" dirty="0"/>
          </a:p>
        </p:txBody>
      </p:sp>
      <p:sp>
        <p:nvSpPr>
          <p:cNvPr id="7" name="Shape 3"/>
          <p:cNvSpPr/>
          <p:nvPr/>
        </p:nvSpPr>
        <p:spPr>
          <a:xfrm>
            <a:off x="6091238" y="3462576"/>
            <a:ext cx="7934325" cy="1287423"/>
          </a:xfrm>
          <a:prstGeom prst="roundRect">
            <a:avLst>
              <a:gd name="adj" fmla="val 5638"/>
            </a:avLst>
          </a:prstGeom>
          <a:solidFill>
            <a:srgbClr val="547808"/>
          </a:solidFill>
          <a:ln w="7620">
            <a:solidFill>
              <a:srgbClr val="6D9121"/>
            </a:solidFill>
            <a:prstDash val="solid"/>
          </a:ln>
        </p:spPr>
      </p:sp>
      <p:sp>
        <p:nvSpPr>
          <p:cNvPr id="8" name="Text 4"/>
          <p:cNvSpPr/>
          <p:nvPr/>
        </p:nvSpPr>
        <p:spPr>
          <a:xfrm>
            <a:off x="6271617" y="3642955"/>
            <a:ext cx="4818340" cy="269915"/>
          </a:xfrm>
          <a:prstGeom prst="rect">
            <a:avLst/>
          </a:prstGeom>
          <a:noFill/>
          <a:ln/>
        </p:spPr>
        <p:txBody>
          <a:bodyPr wrap="none" rtlCol="0" anchor="t"/>
          <a:lstStyle/>
          <a:p>
            <a:pPr indent="0" marL="0">
              <a:lnSpc>
                <a:spcPts val="2126"/>
              </a:lnSpc>
              <a:buNone/>
            </a:pPr>
            <a:r>
              <a:rPr lang="en-US" sz="1701" b="1" dirty="0">
                <a:solidFill>
                  <a:srgbClr val="D7E5D8"/>
                </a:solidFill>
                <a:latin typeface="Syne" pitchFamily="34" charset="0"/>
                <a:ea typeface="Syne" pitchFamily="34" charset="-122"/>
                <a:cs typeface="Syne" pitchFamily="34" charset="-120"/>
              </a:rPr>
              <a:t>Advancements in Hardware</a:t>
            </a:r>
            <a:endParaRPr lang="en-US" sz="1701" dirty="0"/>
          </a:p>
        </p:txBody>
      </p:sp>
      <p:sp>
        <p:nvSpPr>
          <p:cNvPr id="9" name="Text 5"/>
          <p:cNvSpPr/>
          <p:nvPr/>
        </p:nvSpPr>
        <p:spPr>
          <a:xfrm>
            <a:off x="6271617" y="4016454"/>
            <a:ext cx="7573566" cy="553164"/>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Ongoing research and development in hardware will lead to even more powerful and efficient GPUs and neural engines, further accelerating AI training and inference.</a:t>
            </a:r>
            <a:endParaRPr lang="en-US" sz="1361" dirty="0"/>
          </a:p>
        </p:txBody>
      </p:sp>
      <p:sp>
        <p:nvSpPr>
          <p:cNvPr id="10" name="Shape 6"/>
          <p:cNvSpPr/>
          <p:nvPr/>
        </p:nvSpPr>
        <p:spPr>
          <a:xfrm>
            <a:off x="6091238" y="4922758"/>
            <a:ext cx="7934325" cy="1287423"/>
          </a:xfrm>
          <a:prstGeom prst="roundRect">
            <a:avLst>
              <a:gd name="adj" fmla="val 5638"/>
            </a:avLst>
          </a:prstGeom>
          <a:solidFill>
            <a:srgbClr val="547808"/>
          </a:solidFill>
          <a:ln w="7620">
            <a:solidFill>
              <a:srgbClr val="6D9121"/>
            </a:solidFill>
            <a:prstDash val="solid"/>
          </a:ln>
        </p:spPr>
      </p:sp>
      <p:sp>
        <p:nvSpPr>
          <p:cNvPr id="11" name="Text 7"/>
          <p:cNvSpPr/>
          <p:nvPr/>
        </p:nvSpPr>
        <p:spPr>
          <a:xfrm>
            <a:off x="6271617" y="5103138"/>
            <a:ext cx="3907988" cy="269915"/>
          </a:xfrm>
          <a:prstGeom prst="rect">
            <a:avLst/>
          </a:prstGeom>
          <a:noFill/>
          <a:ln/>
        </p:spPr>
        <p:txBody>
          <a:bodyPr wrap="none" rtlCol="0" anchor="t"/>
          <a:lstStyle/>
          <a:p>
            <a:pPr indent="0" marL="0">
              <a:lnSpc>
                <a:spcPts val="2126"/>
              </a:lnSpc>
              <a:buNone/>
            </a:pPr>
            <a:r>
              <a:rPr lang="en-US" sz="1701" b="1" dirty="0">
                <a:solidFill>
                  <a:srgbClr val="D7E5D8"/>
                </a:solidFill>
                <a:latin typeface="Syne" pitchFamily="34" charset="0"/>
                <a:ea typeface="Syne" pitchFamily="34" charset="-122"/>
                <a:cs typeface="Syne" pitchFamily="34" charset="-120"/>
              </a:rPr>
              <a:t>Software Optimization</a:t>
            </a:r>
            <a:endParaRPr lang="en-US" sz="1701" dirty="0"/>
          </a:p>
        </p:txBody>
      </p:sp>
      <p:sp>
        <p:nvSpPr>
          <p:cNvPr id="12" name="Text 8"/>
          <p:cNvSpPr/>
          <p:nvPr/>
        </p:nvSpPr>
        <p:spPr>
          <a:xfrm>
            <a:off x="6271617" y="5476637"/>
            <a:ext cx="7573566" cy="553164"/>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Software frameworks and libraries will continue to evolve, providing better tools and techniques for optimizing AI models and leveraging hardware capabilities.</a:t>
            </a:r>
            <a:endParaRPr lang="en-US" sz="1361" dirty="0"/>
          </a:p>
        </p:txBody>
      </p:sp>
      <p:sp>
        <p:nvSpPr>
          <p:cNvPr id="13" name="Shape 9"/>
          <p:cNvSpPr/>
          <p:nvPr/>
        </p:nvSpPr>
        <p:spPr>
          <a:xfrm>
            <a:off x="6091238" y="6382941"/>
            <a:ext cx="7934325" cy="1287423"/>
          </a:xfrm>
          <a:prstGeom prst="roundRect">
            <a:avLst>
              <a:gd name="adj" fmla="val 5638"/>
            </a:avLst>
          </a:prstGeom>
          <a:solidFill>
            <a:srgbClr val="547808"/>
          </a:solidFill>
          <a:ln w="7620">
            <a:solidFill>
              <a:srgbClr val="6D9121"/>
            </a:solidFill>
            <a:prstDash val="solid"/>
          </a:ln>
        </p:spPr>
      </p:sp>
      <p:sp>
        <p:nvSpPr>
          <p:cNvPr id="14" name="Text 10"/>
          <p:cNvSpPr/>
          <p:nvPr/>
        </p:nvSpPr>
        <p:spPr>
          <a:xfrm>
            <a:off x="6271617" y="6563320"/>
            <a:ext cx="2549723" cy="269915"/>
          </a:xfrm>
          <a:prstGeom prst="rect">
            <a:avLst/>
          </a:prstGeom>
          <a:noFill/>
          <a:ln/>
        </p:spPr>
        <p:txBody>
          <a:bodyPr wrap="none" rtlCol="0" anchor="t"/>
          <a:lstStyle/>
          <a:p>
            <a:pPr indent="0" marL="0">
              <a:lnSpc>
                <a:spcPts val="2126"/>
              </a:lnSpc>
              <a:buNone/>
            </a:pPr>
            <a:r>
              <a:rPr lang="en-US" sz="1701" b="1" dirty="0">
                <a:solidFill>
                  <a:srgbClr val="D7E5D8"/>
                </a:solidFill>
                <a:latin typeface="Syne" pitchFamily="34" charset="0"/>
                <a:ea typeface="Syne" pitchFamily="34" charset="-122"/>
                <a:cs typeface="Syne" pitchFamily="34" charset="-120"/>
              </a:rPr>
              <a:t>AI Applications</a:t>
            </a:r>
            <a:endParaRPr lang="en-US" sz="1701" dirty="0"/>
          </a:p>
        </p:txBody>
      </p:sp>
      <p:sp>
        <p:nvSpPr>
          <p:cNvPr id="15" name="Text 11"/>
          <p:cNvSpPr/>
          <p:nvPr/>
        </p:nvSpPr>
        <p:spPr>
          <a:xfrm>
            <a:off x="6271617" y="6936819"/>
            <a:ext cx="7573566" cy="553164"/>
          </a:xfrm>
          <a:prstGeom prst="rect">
            <a:avLst/>
          </a:prstGeom>
          <a:noFill/>
          <a:ln/>
        </p:spPr>
        <p:txBody>
          <a:bodyPr wrap="square" rtlCol="0" anchor="t"/>
          <a:lstStyle/>
          <a:p>
            <a:pPr indent="0" marL="0">
              <a:lnSpc>
                <a:spcPts val="2177"/>
              </a:lnSpc>
              <a:buNone/>
            </a:pPr>
            <a:r>
              <a:rPr lang="en-US" sz="1361" dirty="0">
                <a:solidFill>
                  <a:srgbClr val="D7E5D8"/>
                </a:solidFill>
                <a:latin typeface="Syne" pitchFamily="34" charset="0"/>
                <a:ea typeface="Syne" pitchFamily="34" charset="-122"/>
                <a:cs typeface="Syne" pitchFamily="34" charset="-120"/>
              </a:rPr>
              <a:t>The widespread adoption of AI will drive innovation across industries, leading to new and groundbreaking applications in areas such as healthcare, transportation, and manufacturing.</a:t>
            </a:r>
            <a:endParaRPr lang="en-US" sz="1361" dirty="0"/>
          </a:p>
        </p:txBody>
      </p:sp>
      <p:pic>
        <p:nvPicPr>
          <p:cNvPr id="1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2024-07-27T18:08:06Z</dcterms:created>
  <dcterms:modified xsi:type="dcterms:W3CDTF">2024-07-27T18:08:06Z</dcterms:modified>
</cp:coreProperties>
</file>